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sldIdLst>
    <p:sldId id="256" r:id="rId2"/>
    <p:sldId id="257" r:id="rId3"/>
    <p:sldId id="258" r:id="rId4"/>
    <p:sldId id="259" r:id="rId5"/>
    <p:sldId id="260" r:id="rId6"/>
    <p:sldId id="261" r:id="rId7"/>
    <p:sldId id="262" r:id="rId8"/>
    <p:sldId id="263" r:id="rId9"/>
    <p:sldId id="265" r:id="rId10"/>
    <p:sldId id="266" r:id="rId11"/>
    <p:sldId id="267" r:id="rId12"/>
    <p:sldId id="269"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21" autoAdjust="0"/>
    <p:restoredTop sz="94660"/>
  </p:normalViewPr>
  <p:slideViewPr>
    <p:cSldViewPr snapToGrid="0">
      <p:cViewPr varScale="1">
        <p:scale>
          <a:sx n="60" d="100"/>
          <a:sy n="60" d="100"/>
        </p:scale>
        <p:origin x="96" y="11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ja-JP" altLang="en-US"/>
              <a:t>マスター タイトルの書式設定</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9667536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1112758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19661265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ja-JP" altLang="en-US"/>
              <a:t>マスター タイトルの書式設定</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ja-JP" altLang="en-US"/>
              <a:t>マスター テキストの書式設定</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9972333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1491631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396180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4"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3645338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3687335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41003092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740779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14637281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1325471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30797477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7" name="Date Placeholder 2"/>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3"/>
          <p:cNvSpPr>
            <a:spLocks noGrp="1"/>
          </p:cNvSpPr>
          <p:nvPr>
            <p:ph type="ftr" sz="quarter" idx="11"/>
          </p:nvPr>
        </p:nvSpPr>
        <p:spPr/>
        <p:txBody>
          <a:bodyPr/>
          <a:lstStyle/>
          <a:p>
            <a:endParaRPr kumimoji="1" lang="ja-JP" altLang="en-US"/>
          </a:p>
        </p:txBody>
      </p:sp>
      <p:sp>
        <p:nvSpPr>
          <p:cNvPr id="6" name="Slide Number Placeholder 4"/>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4165952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2"/>
          <p:cNvSpPr>
            <a:spLocks noGrp="1"/>
          </p:cNvSpPr>
          <p:nvPr>
            <p:ph type="ftr" sz="quarter" idx="11"/>
          </p:nvPr>
        </p:nvSpPr>
        <p:spPr/>
        <p:txBody>
          <a:bodyPr/>
          <a:lstStyle/>
          <a:p>
            <a:endParaRPr kumimoji="1" lang="ja-JP" altLang="en-US"/>
          </a:p>
        </p:txBody>
      </p:sp>
      <p:sp>
        <p:nvSpPr>
          <p:cNvPr id="6" name="Slide Number Placeholder 3"/>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19696189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7" name="Date Placeholder 4"/>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5" name="Footer Placeholder 5"/>
          <p:cNvSpPr>
            <a:spLocks noGrp="1"/>
          </p:cNvSpPr>
          <p:nvPr>
            <p:ph type="ftr" sz="quarter" idx="11"/>
          </p:nvPr>
        </p:nvSpPr>
        <p:spPr/>
        <p:txBody>
          <a:bodyPr/>
          <a:lstStyle/>
          <a:p>
            <a:endParaRPr kumimoji="1" lang="ja-JP" altLang="en-US"/>
          </a:p>
        </p:txBody>
      </p:sp>
      <p:sp>
        <p:nvSpPr>
          <p:cNvPr id="6" name="Slide Number Placeholder 6"/>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35813955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ED6401ED-3EF5-417E-8D74-CA7E80B252AA}" type="datetimeFigureOut">
              <a:rPr kumimoji="1" lang="ja-JP" altLang="en-US" smtClean="0"/>
              <a:t>2025/2/6</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19706384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D6401ED-3EF5-417E-8D74-CA7E80B252AA}" type="datetimeFigureOut">
              <a:rPr kumimoji="1" lang="ja-JP" altLang="en-US" smtClean="0"/>
              <a:t>2025/2/6</a:t>
            </a:fld>
            <a:endParaRPr kumimoji="1" lang="ja-JP"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kumimoji="1" lang="ja-JP"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C71E085-400A-49DF-B6A7-993DB039CAE8}" type="slidenum">
              <a:rPr kumimoji="1" lang="ja-JP" altLang="en-US" smtClean="0"/>
              <a:t>‹#›</a:t>
            </a:fld>
            <a:endParaRPr kumimoji="1" lang="ja-JP" altLang="en-US"/>
          </a:p>
        </p:txBody>
      </p:sp>
    </p:spTree>
    <p:extLst>
      <p:ext uri="{BB962C8B-B14F-4D97-AF65-F5344CB8AC3E}">
        <p14:creationId xmlns:p14="http://schemas.microsoft.com/office/powerpoint/2010/main" val="4231167025"/>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Lst>
  <p:txStyles>
    <p:titleStyle>
      <a:lvl1pPr algn="l" defTabSz="457200" rtl="0" eaLnBrk="1" latinLnBrk="0" hangingPunct="1">
        <a:spcBef>
          <a:spcPct val="0"/>
        </a:spcBef>
        <a:buNone/>
        <a:defRPr kumimoji="1" sz="4200" b="0" i="0" kern="1200">
          <a:solidFill>
            <a:schemeClr val="tx2"/>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github.com/ma-si-419"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4F9F32-2A45-411B-BF77-9F134C6BC200}"/>
              </a:ext>
            </a:extLst>
          </p:cNvPr>
          <p:cNvSpPr>
            <a:spLocks noGrp="1"/>
          </p:cNvSpPr>
          <p:nvPr>
            <p:ph type="ctrTitle"/>
          </p:nvPr>
        </p:nvSpPr>
        <p:spPr>
          <a:xfrm>
            <a:off x="525249" y="495475"/>
            <a:ext cx="7276839" cy="1096402"/>
          </a:xfrm>
        </p:spPr>
        <p:txBody>
          <a:bodyPr/>
          <a:lstStyle/>
          <a:p>
            <a:r>
              <a:rPr lang="ja-JP" altLang="en-US" dirty="0">
                <a:latin typeface="HGSｺﾞｼｯｸE" panose="020B0900000000000000" pitchFamily="50" charset="-128"/>
                <a:ea typeface="HGSｺﾞｼｯｸE" panose="020B0900000000000000" pitchFamily="50" charset="-128"/>
              </a:rPr>
              <a:t>ポートフォリオ</a:t>
            </a:r>
            <a:endParaRPr kumimoji="1" lang="ja-JP" altLang="en-US" dirty="0">
              <a:latin typeface="HGSｺﾞｼｯｸE" panose="020B0900000000000000" pitchFamily="50" charset="-128"/>
              <a:ea typeface="HGSｺﾞｼｯｸE" panose="020B0900000000000000" pitchFamily="50" charset="-128"/>
            </a:endParaRPr>
          </a:p>
        </p:txBody>
      </p:sp>
      <p:sp>
        <p:nvSpPr>
          <p:cNvPr id="4" name="テキスト ボックス 3">
            <a:extLst>
              <a:ext uri="{FF2B5EF4-FFF2-40B4-BE49-F238E27FC236}">
                <a16:creationId xmlns:a16="http://schemas.microsoft.com/office/drawing/2014/main" id="{85BADE61-CE63-4278-ACF6-097A09DAE035}"/>
              </a:ext>
            </a:extLst>
          </p:cNvPr>
          <p:cNvSpPr txBox="1"/>
          <p:nvPr/>
        </p:nvSpPr>
        <p:spPr>
          <a:xfrm>
            <a:off x="580055" y="1843818"/>
            <a:ext cx="7732672" cy="4524315"/>
          </a:xfrm>
          <a:prstGeom prst="rect">
            <a:avLst/>
          </a:prstGeom>
          <a:noFill/>
        </p:spPr>
        <p:txBody>
          <a:bodyPr wrap="square" rtlCol="0">
            <a:spAutoFit/>
          </a:bodyPr>
          <a:lstStyle/>
          <a:p>
            <a:r>
              <a:rPr kumimoji="1" lang="ja-JP" altLang="en-US" sz="3200" dirty="0">
                <a:latin typeface="HGSｺﾞｼｯｸE" panose="020B0900000000000000" pitchFamily="50" charset="-128"/>
                <a:ea typeface="HGSｺﾞｼｯｸE" panose="020B0900000000000000" pitchFamily="50" charset="-128"/>
              </a:rPr>
              <a:t>名前　廣本　勝志</a:t>
            </a:r>
            <a:endParaRPr kumimoji="1" lang="en-US" altLang="ja-JP" sz="3200" dirty="0">
              <a:latin typeface="HGSｺﾞｼｯｸE" panose="020B0900000000000000" pitchFamily="50" charset="-128"/>
              <a:ea typeface="HGSｺﾞｼｯｸE" panose="020B0900000000000000" pitchFamily="50" charset="-128"/>
            </a:endParaRPr>
          </a:p>
          <a:p>
            <a:r>
              <a:rPr kumimoji="1" lang="ja-JP" altLang="en-US" sz="3200" dirty="0">
                <a:latin typeface="HGSｺﾞｼｯｸE" panose="020B0900000000000000" pitchFamily="50" charset="-128"/>
                <a:ea typeface="HGSｺﾞｼｯｸE" panose="020B0900000000000000" pitchFamily="50" charset="-128"/>
              </a:rPr>
              <a:t>学校　福岡情報</a:t>
            </a:r>
            <a:r>
              <a:rPr kumimoji="1" lang="en-US" altLang="ja-JP" sz="3200" dirty="0">
                <a:latin typeface="HGSｺﾞｼｯｸE" panose="020B0900000000000000" pitchFamily="50" charset="-128"/>
                <a:ea typeface="HGSｺﾞｼｯｸE" panose="020B0900000000000000" pitchFamily="50" charset="-128"/>
              </a:rPr>
              <a:t>IT</a:t>
            </a:r>
            <a:r>
              <a:rPr kumimoji="1" lang="ja-JP" altLang="en-US" sz="3200" dirty="0">
                <a:latin typeface="HGSｺﾞｼｯｸE" panose="020B0900000000000000" pitchFamily="50" charset="-128"/>
                <a:ea typeface="HGSｺﾞｼｯｸE" panose="020B0900000000000000" pitchFamily="50" charset="-128"/>
              </a:rPr>
              <a:t>クリエイター専門学校</a:t>
            </a:r>
            <a:endParaRPr kumimoji="1" lang="en-US" altLang="ja-JP" sz="3200" dirty="0">
              <a:latin typeface="HGSｺﾞｼｯｸE" panose="020B0900000000000000" pitchFamily="50" charset="-128"/>
              <a:ea typeface="HGSｺﾞｼｯｸE" panose="020B0900000000000000" pitchFamily="50" charset="-128"/>
            </a:endParaRPr>
          </a:p>
          <a:p>
            <a:r>
              <a:rPr kumimoji="1" lang="ja-JP" altLang="en-US" sz="3200" dirty="0">
                <a:latin typeface="HGSｺﾞｼｯｸE" panose="020B0900000000000000" pitchFamily="50" charset="-128"/>
                <a:ea typeface="HGSｺﾞｼｯｸE" panose="020B0900000000000000" pitchFamily="50" charset="-128"/>
              </a:rPr>
              <a:t>趣味　自炊、映像作品鑑賞、筋トレ</a:t>
            </a:r>
            <a:endParaRPr kumimoji="1" lang="en-US" altLang="ja-JP" sz="3200" dirty="0">
              <a:latin typeface="HGSｺﾞｼｯｸE" panose="020B0900000000000000" pitchFamily="50" charset="-128"/>
              <a:ea typeface="HGSｺﾞｼｯｸE" panose="020B0900000000000000" pitchFamily="50" charset="-128"/>
            </a:endParaRPr>
          </a:p>
          <a:p>
            <a:r>
              <a:rPr kumimoji="1" lang="en-US" altLang="ja-JP" sz="3200" dirty="0" err="1">
                <a:latin typeface="HGSｺﾞｼｯｸE" panose="020B0900000000000000" pitchFamily="50" charset="-128"/>
                <a:ea typeface="HGSｺﾞｼｯｸE" panose="020B0900000000000000" pitchFamily="50" charset="-128"/>
              </a:rPr>
              <a:t>GithubURL</a:t>
            </a:r>
            <a:r>
              <a:rPr kumimoji="1" lang="en-US" altLang="ja-JP" sz="3200" dirty="0">
                <a:latin typeface="HGSｺﾞｼｯｸE" panose="020B0900000000000000" pitchFamily="50" charset="-128"/>
                <a:ea typeface="HGSｺﾞｼｯｸE" panose="020B0900000000000000" pitchFamily="50" charset="-128"/>
              </a:rPr>
              <a:t> </a:t>
            </a:r>
            <a:r>
              <a:rPr kumimoji="1" lang="en-US" altLang="ja-JP" sz="3200" dirty="0">
                <a:latin typeface="HGSｺﾞｼｯｸE" panose="020B0900000000000000" pitchFamily="50" charset="-128"/>
                <a:ea typeface="HGSｺﾞｼｯｸE" panose="020B0900000000000000" pitchFamily="50" charset="-128"/>
                <a:hlinkClick r:id="rId2"/>
              </a:rPr>
              <a:t>https://github.com/ma-si-419</a:t>
            </a:r>
            <a:endParaRPr kumimoji="1" lang="en-US" altLang="ja-JP" sz="3200" dirty="0">
              <a:latin typeface="HGSｺﾞｼｯｸE" panose="020B0900000000000000" pitchFamily="50" charset="-128"/>
              <a:ea typeface="HGSｺﾞｼｯｸE" panose="020B0900000000000000" pitchFamily="50" charset="-128"/>
            </a:endParaRPr>
          </a:p>
          <a:p>
            <a:r>
              <a:rPr kumimoji="1" lang="ja-JP" altLang="en-US" sz="3200" dirty="0">
                <a:latin typeface="HGSｺﾞｼｯｸE" panose="020B0900000000000000" pitchFamily="50" charset="-128"/>
                <a:ea typeface="HGSｺﾞｼｯｸE" panose="020B0900000000000000" pitchFamily="50" charset="-128"/>
              </a:rPr>
              <a:t>スキル：</a:t>
            </a:r>
            <a:r>
              <a:rPr kumimoji="1" lang="en-US" altLang="ja-JP" sz="3200" dirty="0">
                <a:latin typeface="HGSｺﾞｼｯｸE" panose="020B0900000000000000" pitchFamily="50" charset="-128"/>
                <a:ea typeface="HGSｺﾞｼｯｸE" panose="020B0900000000000000" pitchFamily="50" charset="-128"/>
              </a:rPr>
              <a:t>C++		</a:t>
            </a:r>
            <a:r>
              <a:rPr kumimoji="1" lang="ja-JP" altLang="en-US" sz="3200" dirty="0">
                <a:latin typeface="HGSｺﾞｼｯｸE" panose="020B0900000000000000" pitchFamily="50" charset="-128"/>
                <a:ea typeface="HGSｺﾞｼｯｸE" panose="020B0900000000000000" pitchFamily="50" charset="-128"/>
              </a:rPr>
              <a:t>２年</a:t>
            </a:r>
            <a:endParaRPr kumimoji="1" lang="en-US" altLang="ja-JP" sz="3200" dirty="0">
              <a:latin typeface="HGSｺﾞｼｯｸE" panose="020B0900000000000000" pitchFamily="50" charset="-128"/>
              <a:ea typeface="HGSｺﾞｼｯｸE" panose="020B0900000000000000" pitchFamily="50" charset="-128"/>
            </a:endParaRPr>
          </a:p>
          <a:p>
            <a:r>
              <a:rPr kumimoji="1" lang="en-US" altLang="ja-JP" sz="3200" dirty="0">
                <a:latin typeface="HGSｺﾞｼｯｸE" panose="020B0900000000000000" pitchFamily="50" charset="-128"/>
                <a:ea typeface="HGSｺﾞｼｯｸE" panose="020B0900000000000000" pitchFamily="50" charset="-128"/>
              </a:rPr>
              <a:t>			</a:t>
            </a:r>
            <a:r>
              <a:rPr kumimoji="1" lang="ja-JP" altLang="en-US" sz="3200" dirty="0">
                <a:latin typeface="HGSｺﾞｼｯｸE" panose="020B0900000000000000" pitchFamily="50" charset="-128"/>
                <a:ea typeface="HGSｺﾞｼｯｸE" panose="020B0900000000000000" pitchFamily="50" charset="-128"/>
              </a:rPr>
              <a:t> </a:t>
            </a:r>
            <a:r>
              <a:rPr kumimoji="1" lang="en-US" altLang="ja-JP" sz="3200" dirty="0">
                <a:latin typeface="HGSｺﾞｼｯｸE" panose="020B0900000000000000" pitchFamily="50" charset="-128"/>
                <a:ea typeface="HGSｺﾞｼｯｸE" panose="020B0900000000000000" pitchFamily="50" charset="-128"/>
              </a:rPr>
              <a:t> C# 			</a:t>
            </a:r>
            <a:r>
              <a:rPr kumimoji="1" lang="ja-JP" altLang="en-US" sz="3200" dirty="0">
                <a:latin typeface="HGSｺﾞｼｯｸE" panose="020B0900000000000000" pitchFamily="50" charset="-128"/>
                <a:ea typeface="HGSｺﾞｼｯｸE" panose="020B0900000000000000" pitchFamily="50" charset="-128"/>
              </a:rPr>
              <a:t>１年</a:t>
            </a:r>
            <a:endParaRPr kumimoji="1" lang="en-US" altLang="ja-JP" sz="3200" dirty="0">
              <a:latin typeface="HGSｺﾞｼｯｸE" panose="020B0900000000000000" pitchFamily="50" charset="-128"/>
              <a:ea typeface="HGSｺﾞｼｯｸE" panose="020B0900000000000000" pitchFamily="50" charset="-128"/>
            </a:endParaRPr>
          </a:p>
          <a:p>
            <a:r>
              <a:rPr kumimoji="1" lang="en-US" altLang="ja-JP" sz="3200" dirty="0">
                <a:latin typeface="HGSｺﾞｼｯｸE" panose="020B0900000000000000" pitchFamily="50" charset="-128"/>
                <a:ea typeface="HGSｺﾞｼｯｸE" panose="020B0900000000000000" pitchFamily="50" charset="-128"/>
              </a:rPr>
              <a:t>			  HLSL		</a:t>
            </a:r>
            <a:r>
              <a:rPr kumimoji="1" lang="ja-JP" altLang="en-US" sz="3200" dirty="0">
                <a:latin typeface="HGSｺﾞｼｯｸE" panose="020B0900000000000000" pitchFamily="50" charset="-128"/>
                <a:ea typeface="HGSｺﾞｼｯｸE" panose="020B0900000000000000" pitchFamily="50" charset="-128"/>
              </a:rPr>
              <a:t>半年</a:t>
            </a:r>
            <a:endParaRPr kumimoji="1" lang="en-US" altLang="ja-JP" sz="3200" dirty="0">
              <a:latin typeface="HGSｺﾞｼｯｸE" panose="020B0900000000000000" pitchFamily="50" charset="-128"/>
              <a:ea typeface="HGSｺﾞｼｯｸE" panose="020B0900000000000000" pitchFamily="50" charset="-128"/>
            </a:endParaRPr>
          </a:p>
          <a:p>
            <a:r>
              <a:rPr kumimoji="1" lang="en-US" altLang="ja-JP" sz="3200" dirty="0">
                <a:latin typeface="HGSｺﾞｼｯｸE" panose="020B0900000000000000" pitchFamily="50" charset="-128"/>
                <a:ea typeface="HGSｺﾞｼｯｸE" panose="020B0900000000000000" pitchFamily="50" charset="-128"/>
              </a:rPr>
              <a:t>			  Git			</a:t>
            </a:r>
            <a:r>
              <a:rPr kumimoji="1" lang="ja-JP" altLang="en-US" sz="3200" dirty="0">
                <a:latin typeface="HGSｺﾞｼｯｸE" panose="020B0900000000000000" pitchFamily="50" charset="-128"/>
                <a:ea typeface="HGSｺﾞｼｯｸE" panose="020B0900000000000000" pitchFamily="50" charset="-128"/>
              </a:rPr>
              <a:t>２年</a:t>
            </a:r>
            <a:endParaRPr kumimoji="1" lang="en-US" altLang="ja-JP" sz="3200" dirty="0">
              <a:latin typeface="HGSｺﾞｼｯｸE" panose="020B0900000000000000" pitchFamily="50" charset="-128"/>
              <a:ea typeface="HGSｺﾞｼｯｸE" panose="020B0900000000000000" pitchFamily="50" charset="-128"/>
            </a:endParaRPr>
          </a:p>
          <a:p>
            <a:r>
              <a:rPr kumimoji="1" lang="en-US" altLang="ja-JP" sz="3200" dirty="0">
                <a:latin typeface="HGSｺﾞｼｯｸE" panose="020B0900000000000000" pitchFamily="50" charset="-128"/>
                <a:ea typeface="HGSｺﾞｼｯｸE" panose="020B0900000000000000" pitchFamily="50" charset="-128"/>
              </a:rPr>
              <a:t>			  Unity		</a:t>
            </a:r>
            <a:r>
              <a:rPr kumimoji="1" lang="ja-JP" altLang="en-US" sz="3200" dirty="0">
                <a:latin typeface="HGSｺﾞｼｯｸE" panose="020B0900000000000000" pitchFamily="50" charset="-128"/>
                <a:ea typeface="HGSｺﾞｼｯｸE" panose="020B0900000000000000" pitchFamily="50" charset="-128"/>
              </a:rPr>
              <a:t>１年</a:t>
            </a:r>
            <a:endParaRPr kumimoji="1" lang="en-US" altLang="ja-JP" sz="3200" dirty="0">
              <a:latin typeface="HGSｺﾞｼｯｸE" panose="020B0900000000000000" pitchFamily="50" charset="-128"/>
              <a:ea typeface="HGSｺﾞｼｯｸE" panose="020B0900000000000000" pitchFamily="50" charset="-128"/>
            </a:endParaRPr>
          </a:p>
        </p:txBody>
      </p:sp>
      <p:pic>
        <p:nvPicPr>
          <p:cNvPr id="13" name="図 12">
            <a:extLst>
              <a:ext uri="{FF2B5EF4-FFF2-40B4-BE49-F238E27FC236}">
                <a16:creationId xmlns:a16="http://schemas.microsoft.com/office/drawing/2014/main" id="{070FD305-75F9-4311-9223-BEEC02123A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12727" y="1414076"/>
            <a:ext cx="3081762" cy="5159751"/>
          </a:xfrm>
          <a:prstGeom prst="rect">
            <a:avLst/>
          </a:prstGeom>
        </p:spPr>
      </p:pic>
    </p:spTree>
    <p:extLst>
      <p:ext uri="{BB962C8B-B14F-4D97-AF65-F5344CB8AC3E}">
        <p14:creationId xmlns:p14="http://schemas.microsoft.com/office/powerpoint/2010/main" val="1168655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0CAE7-8073-4D9B-A8B1-399FC59D6300}"/>
              </a:ext>
            </a:extLst>
          </p:cNvPr>
          <p:cNvSpPr>
            <a:spLocks noGrp="1"/>
          </p:cNvSpPr>
          <p:nvPr>
            <p:ph type="title"/>
          </p:nvPr>
        </p:nvSpPr>
        <p:spPr/>
        <p:txBody>
          <a:bodyPr/>
          <a:lstStyle/>
          <a:p>
            <a:r>
              <a:rPr lang="ja-JP" altLang="en-US" sz="4800" dirty="0">
                <a:latin typeface="HGSｺﾞｼｯｸE" panose="020B0900000000000000" pitchFamily="50" charset="-128"/>
                <a:ea typeface="HGSｺﾞｼｯｸE" panose="020B0900000000000000" pitchFamily="50" charset="-128"/>
              </a:rPr>
              <a:t>デカヘッド　その他</a:t>
            </a:r>
            <a:endParaRPr kumimoji="1" lang="ja-JP" altLang="en-US" dirty="0"/>
          </a:p>
        </p:txBody>
      </p:sp>
      <p:sp>
        <p:nvSpPr>
          <p:cNvPr id="3" name="コンテンツ プレースホルダー 2">
            <a:extLst>
              <a:ext uri="{FF2B5EF4-FFF2-40B4-BE49-F238E27FC236}">
                <a16:creationId xmlns:a16="http://schemas.microsoft.com/office/drawing/2014/main" id="{6440B943-2B7B-40ED-8BF3-3EAADE27C3D4}"/>
              </a:ext>
            </a:extLst>
          </p:cNvPr>
          <p:cNvSpPr>
            <a:spLocks noGrp="1"/>
          </p:cNvSpPr>
          <p:nvPr>
            <p:ph idx="1"/>
          </p:nvPr>
        </p:nvSpPr>
        <p:spPr>
          <a:xfrm>
            <a:off x="1009403" y="1615742"/>
            <a:ext cx="9714013" cy="2303116"/>
          </a:xfrm>
        </p:spPr>
        <p:txBody>
          <a:bodyPr>
            <a:normAutofit/>
          </a:bodyPr>
          <a:lstStyle/>
          <a:p>
            <a:r>
              <a:rPr lang="en-US" altLang="ja-JP" sz="2400" dirty="0" err="1">
                <a:latin typeface="HGSｺﾞｼｯｸE" panose="020B0900000000000000" pitchFamily="50" charset="-128"/>
                <a:ea typeface="HGSｺﾞｼｯｸE" panose="020B0900000000000000" pitchFamily="50" charset="-128"/>
              </a:rPr>
              <a:t>Singleton,State</a:t>
            </a:r>
            <a:r>
              <a:rPr lang="ja-JP" altLang="en-US" sz="2400" dirty="0">
                <a:latin typeface="HGSｺﾞｼｯｸE" panose="020B0900000000000000" pitchFamily="50" charset="-128"/>
                <a:ea typeface="HGSｺﾞｼｯｸE" panose="020B0900000000000000" pitchFamily="50" charset="-128"/>
              </a:rPr>
              <a:t>パターンなどを使用することによってプログラムの可読性を上げることができた</a:t>
            </a:r>
            <a:br>
              <a:rPr lang="en-US" altLang="ja-JP" sz="2400" dirty="0">
                <a:latin typeface="HGSｺﾞｼｯｸE" panose="020B0900000000000000" pitchFamily="50" charset="-128"/>
                <a:ea typeface="HGSｺﾞｼｯｸE" panose="020B0900000000000000" pitchFamily="50" charset="-128"/>
              </a:rPr>
            </a:br>
            <a:endParaRPr lang="en-US" altLang="ja-JP" sz="2400" dirty="0">
              <a:latin typeface="HGSｺﾞｼｯｸE" panose="020B0900000000000000" pitchFamily="50" charset="-128"/>
              <a:ea typeface="HGSｺﾞｼｯｸE" panose="020B0900000000000000" pitchFamily="50" charset="-128"/>
            </a:endParaRPr>
          </a:p>
        </p:txBody>
      </p:sp>
      <p:sp>
        <p:nvSpPr>
          <p:cNvPr id="4" name="テキスト ボックス 3">
            <a:extLst>
              <a:ext uri="{FF2B5EF4-FFF2-40B4-BE49-F238E27FC236}">
                <a16:creationId xmlns:a16="http://schemas.microsoft.com/office/drawing/2014/main" id="{1A38C597-546B-4B76-9F56-17E6A2AD72F2}"/>
              </a:ext>
            </a:extLst>
          </p:cNvPr>
          <p:cNvSpPr txBox="1"/>
          <p:nvPr/>
        </p:nvSpPr>
        <p:spPr>
          <a:xfrm>
            <a:off x="1373581" y="2982326"/>
            <a:ext cx="3637807" cy="369332"/>
          </a:xfrm>
          <a:prstGeom prst="rect">
            <a:avLst/>
          </a:prstGeom>
          <a:noFill/>
        </p:spPr>
        <p:txBody>
          <a:bodyPr wrap="square" rtlCol="0">
            <a:spAutoFit/>
          </a:bodyPr>
          <a:lstStyle/>
          <a:p>
            <a:r>
              <a:rPr kumimoji="1" lang="ja-JP" altLang="en-US" dirty="0"/>
              <a:t>プレイヤーの</a:t>
            </a:r>
            <a:r>
              <a:rPr kumimoji="1" lang="en-US" altLang="ja-JP" dirty="0"/>
              <a:t>State</a:t>
            </a:r>
            <a:r>
              <a:rPr kumimoji="1" lang="ja-JP" altLang="en-US" dirty="0"/>
              <a:t>パターン</a:t>
            </a:r>
          </a:p>
        </p:txBody>
      </p:sp>
      <p:sp>
        <p:nvSpPr>
          <p:cNvPr id="7" name="テキスト ボックス 6">
            <a:extLst>
              <a:ext uri="{FF2B5EF4-FFF2-40B4-BE49-F238E27FC236}">
                <a16:creationId xmlns:a16="http://schemas.microsoft.com/office/drawing/2014/main" id="{B57A8820-F50B-44AE-8215-007CF9D12692}"/>
              </a:ext>
            </a:extLst>
          </p:cNvPr>
          <p:cNvSpPr txBox="1"/>
          <p:nvPr/>
        </p:nvSpPr>
        <p:spPr>
          <a:xfrm>
            <a:off x="6691745" y="2633182"/>
            <a:ext cx="3637807" cy="646331"/>
          </a:xfrm>
          <a:prstGeom prst="rect">
            <a:avLst/>
          </a:prstGeom>
          <a:noFill/>
        </p:spPr>
        <p:txBody>
          <a:bodyPr wrap="square" rtlCol="0">
            <a:spAutoFit/>
          </a:bodyPr>
          <a:lstStyle/>
          <a:p>
            <a:r>
              <a:rPr kumimoji="1" lang="ja-JP" altLang="en-US" dirty="0"/>
              <a:t>当たり判定の管理を行う</a:t>
            </a:r>
            <a:r>
              <a:rPr kumimoji="1" lang="en-US" altLang="ja-JP" dirty="0"/>
              <a:t>Singleton</a:t>
            </a:r>
            <a:r>
              <a:rPr kumimoji="1" lang="ja-JP" altLang="en-US" dirty="0"/>
              <a:t>クラス</a:t>
            </a:r>
          </a:p>
        </p:txBody>
      </p:sp>
      <p:pic>
        <p:nvPicPr>
          <p:cNvPr id="13" name="図 12">
            <a:extLst>
              <a:ext uri="{FF2B5EF4-FFF2-40B4-BE49-F238E27FC236}">
                <a16:creationId xmlns:a16="http://schemas.microsoft.com/office/drawing/2014/main" id="{5505FF89-086B-423C-8084-6E264CD171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3581" y="3371054"/>
            <a:ext cx="4264151" cy="3034228"/>
          </a:xfrm>
          <a:prstGeom prst="rect">
            <a:avLst/>
          </a:prstGeom>
        </p:spPr>
      </p:pic>
      <p:pic>
        <p:nvPicPr>
          <p:cNvPr id="15" name="図 14">
            <a:extLst>
              <a:ext uri="{FF2B5EF4-FFF2-40B4-BE49-F238E27FC236}">
                <a16:creationId xmlns:a16="http://schemas.microsoft.com/office/drawing/2014/main" id="{BE5C4CA9-CF82-4FF1-8AA1-333864B658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1745" y="3351658"/>
            <a:ext cx="4126674" cy="3047047"/>
          </a:xfrm>
          <a:prstGeom prst="rect">
            <a:avLst/>
          </a:prstGeom>
        </p:spPr>
      </p:pic>
    </p:spTree>
    <p:extLst>
      <p:ext uri="{BB962C8B-B14F-4D97-AF65-F5344CB8AC3E}">
        <p14:creationId xmlns:p14="http://schemas.microsoft.com/office/powerpoint/2010/main" val="26701038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83E1F2-327E-9BA4-E552-5A9B13989822}"/>
              </a:ext>
            </a:extLst>
          </p:cNvPr>
          <p:cNvSpPr>
            <a:spLocks noGrp="1"/>
          </p:cNvSpPr>
          <p:nvPr>
            <p:ph type="title"/>
          </p:nvPr>
        </p:nvSpPr>
        <p:spPr/>
        <p:txBody>
          <a:bodyPr/>
          <a:lstStyle/>
          <a:p>
            <a:r>
              <a:rPr kumimoji="1" lang="ja-JP" altLang="en-US" dirty="0"/>
              <a:t>制作実績</a:t>
            </a:r>
            <a:r>
              <a:rPr kumimoji="1" lang="en-US" altLang="ja-JP" dirty="0"/>
              <a:t>1</a:t>
            </a:r>
            <a:r>
              <a:rPr kumimoji="1" lang="ja-JP" altLang="en-US" dirty="0"/>
              <a:t>　</a:t>
            </a:r>
            <a:r>
              <a:rPr kumimoji="1" lang="en-US" altLang="ja-JP" dirty="0"/>
              <a:t>2024</a:t>
            </a:r>
            <a:r>
              <a:rPr kumimoji="1" lang="ja-JP" altLang="en-US" dirty="0"/>
              <a:t>年</a:t>
            </a:r>
            <a:r>
              <a:rPr kumimoji="1" lang="en-US" altLang="ja-JP" dirty="0"/>
              <a:t>6</a:t>
            </a:r>
            <a:r>
              <a:rPr kumimoji="1" lang="ja-JP" altLang="en-US" dirty="0"/>
              <a:t>月</a:t>
            </a:r>
            <a:r>
              <a:rPr lang="en-US" altLang="ja-JP" dirty="0"/>
              <a:t>~8</a:t>
            </a:r>
            <a:r>
              <a:rPr lang="ja-JP" altLang="en-US" dirty="0"/>
              <a:t>月</a:t>
            </a:r>
            <a:r>
              <a:rPr lang="en-US" altLang="ja-JP" dirty="0"/>
              <a:t>(3</a:t>
            </a:r>
            <a:r>
              <a:rPr lang="ja-JP" altLang="en-US" dirty="0"/>
              <a:t>か月</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ACFC4B4D-84EE-7CE1-1ED7-A9FDD8363409}"/>
              </a:ext>
            </a:extLst>
          </p:cNvPr>
          <p:cNvSpPr>
            <a:spLocks noGrp="1"/>
          </p:cNvSpPr>
          <p:nvPr>
            <p:ph idx="1"/>
          </p:nvPr>
        </p:nvSpPr>
        <p:spPr>
          <a:xfrm>
            <a:off x="646111" y="1627759"/>
            <a:ext cx="5449889" cy="3304761"/>
          </a:xfrm>
        </p:spPr>
        <p:txBody>
          <a:bodyPr/>
          <a:lstStyle/>
          <a:p>
            <a:r>
              <a:rPr kumimoji="1" lang="ja-JP" altLang="en-US" dirty="0"/>
              <a:t>作品名　</a:t>
            </a:r>
            <a:r>
              <a:rPr kumimoji="1" lang="en-US" altLang="ja-JP" dirty="0"/>
              <a:t>KOUMOTTO</a:t>
            </a:r>
          </a:p>
          <a:p>
            <a:r>
              <a:rPr lang="ja-JP" altLang="en-US" dirty="0"/>
              <a:t>ジャンル </a:t>
            </a:r>
            <a:r>
              <a:rPr lang="en-US" altLang="ja-JP" dirty="0"/>
              <a:t>3D</a:t>
            </a:r>
            <a:r>
              <a:rPr lang="ja-JP" altLang="en-US" dirty="0"/>
              <a:t>バトルアクション</a:t>
            </a:r>
            <a:endParaRPr lang="en-US" altLang="ja-JP" dirty="0"/>
          </a:p>
          <a:p>
            <a:r>
              <a:rPr kumimoji="1" lang="ja-JP" altLang="en-US" dirty="0"/>
              <a:t>開発環境　</a:t>
            </a:r>
            <a:r>
              <a:rPr kumimoji="1" lang="en-US" altLang="ja-JP" dirty="0"/>
              <a:t>C++,</a:t>
            </a:r>
            <a:r>
              <a:rPr kumimoji="1" lang="en-US" altLang="ja-JP" dirty="0" err="1"/>
              <a:t>DxLib</a:t>
            </a:r>
            <a:endParaRPr kumimoji="1" lang="en-US" altLang="ja-JP" dirty="0"/>
          </a:p>
          <a:p>
            <a:r>
              <a:rPr lang="ja-JP" altLang="en-US" dirty="0"/>
              <a:t>対応機種 </a:t>
            </a:r>
            <a:r>
              <a:rPr lang="en-US" altLang="ja-JP" dirty="0"/>
              <a:t>Windows</a:t>
            </a:r>
          </a:p>
          <a:p>
            <a:r>
              <a:rPr lang="ja-JP" altLang="en-US" dirty="0"/>
              <a:t>制作機種 </a:t>
            </a:r>
            <a:r>
              <a:rPr lang="en-US" altLang="ja-JP" dirty="0"/>
              <a:t>3</a:t>
            </a:r>
            <a:r>
              <a:rPr lang="ja-JP" altLang="en-US" dirty="0"/>
              <a:t>か月</a:t>
            </a:r>
            <a:endParaRPr lang="en-US" altLang="ja-JP" dirty="0"/>
          </a:p>
          <a:p>
            <a:r>
              <a:rPr kumimoji="1" lang="ja-JP" altLang="en-US" dirty="0"/>
              <a:t>制作時期 </a:t>
            </a:r>
            <a:r>
              <a:rPr kumimoji="1" lang="en-US" altLang="ja-JP" dirty="0"/>
              <a:t>2024</a:t>
            </a:r>
            <a:r>
              <a:rPr kumimoji="1" lang="ja-JP" altLang="en-US" dirty="0"/>
              <a:t>年</a:t>
            </a:r>
            <a:r>
              <a:rPr kumimoji="1" lang="en-US" altLang="ja-JP" dirty="0"/>
              <a:t>6</a:t>
            </a:r>
            <a:r>
              <a:rPr kumimoji="1" lang="ja-JP" altLang="en-US" dirty="0"/>
              <a:t>月初旬</a:t>
            </a:r>
            <a:r>
              <a:rPr lang="en-US" altLang="ja-JP" dirty="0"/>
              <a:t>~2024</a:t>
            </a:r>
            <a:r>
              <a:rPr lang="ja-JP" altLang="en-US" dirty="0"/>
              <a:t>年</a:t>
            </a:r>
            <a:r>
              <a:rPr lang="en-US" altLang="ja-JP" dirty="0"/>
              <a:t>8</a:t>
            </a:r>
            <a:r>
              <a:rPr lang="ja-JP" altLang="en-US" dirty="0"/>
              <a:t>月下旬</a:t>
            </a:r>
            <a:endParaRPr lang="en-US" altLang="ja-JP" dirty="0"/>
          </a:p>
          <a:p>
            <a:r>
              <a:rPr kumimoji="1" lang="ja-JP" altLang="en-US" dirty="0"/>
              <a:t>担当　　モデル以外すべて</a:t>
            </a:r>
            <a:endParaRPr kumimoji="1" lang="en-US" altLang="ja-JP" dirty="0"/>
          </a:p>
        </p:txBody>
      </p:sp>
      <p:sp>
        <p:nvSpPr>
          <p:cNvPr id="4" name="コンテンツ プレースホルダー 2">
            <a:extLst>
              <a:ext uri="{FF2B5EF4-FFF2-40B4-BE49-F238E27FC236}">
                <a16:creationId xmlns:a16="http://schemas.microsoft.com/office/drawing/2014/main" id="{6928AA2E-3CEC-6620-7AAF-400773DC31EF}"/>
              </a:ext>
            </a:extLst>
          </p:cNvPr>
          <p:cNvSpPr txBox="1">
            <a:spLocks/>
          </p:cNvSpPr>
          <p:nvPr/>
        </p:nvSpPr>
        <p:spPr>
          <a:xfrm>
            <a:off x="5049668" y="1579676"/>
            <a:ext cx="5449889" cy="33047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r>
              <a:rPr lang="ja-JP" altLang="en-US" dirty="0"/>
              <a:t>頑張ったこと、学んだこと</a:t>
            </a:r>
            <a:endParaRPr lang="en-US" altLang="ja-JP" dirty="0"/>
          </a:p>
          <a:p>
            <a:pPr marL="0" indent="0">
              <a:buNone/>
            </a:pPr>
            <a:r>
              <a:rPr lang="ja-JP" altLang="en-US" dirty="0"/>
              <a:t>・初めての</a:t>
            </a:r>
            <a:r>
              <a:rPr lang="en-US" altLang="ja-JP" dirty="0"/>
              <a:t>3D</a:t>
            </a:r>
            <a:r>
              <a:rPr lang="ja-JP" altLang="en-US" dirty="0"/>
              <a:t>ゲーム制作</a:t>
            </a:r>
            <a:endParaRPr lang="en-US" altLang="ja-JP" dirty="0"/>
          </a:p>
          <a:p>
            <a:pPr marL="0" indent="0">
              <a:buNone/>
            </a:pPr>
            <a:r>
              <a:rPr lang="ja-JP" altLang="en-US" dirty="0"/>
              <a:t>・エフェクトの実装</a:t>
            </a:r>
            <a:endParaRPr lang="en-US" altLang="ja-JP" dirty="0"/>
          </a:p>
          <a:p>
            <a:pPr marL="0" indent="0">
              <a:buNone/>
            </a:pPr>
            <a:r>
              <a:rPr lang="ja-JP" altLang="en-US" dirty="0"/>
              <a:t>・</a:t>
            </a:r>
            <a:r>
              <a:rPr lang="en-US" altLang="ja-JP" dirty="0"/>
              <a:t>State</a:t>
            </a:r>
            <a:r>
              <a:rPr lang="ja-JP" altLang="en-US" dirty="0"/>
              <a:t>パターン</a:t>
            </a:r>
            <a:endParaRPr lang="en-US" altLang="ja-JP" dirty="0"/>
          </a:p>
        </p:txBody>
      </p:sp>
      <p:pic>
        <p:nvPicPr>
          <p:cNvPr id="6" name="図 5" descr="写真, 水, 記号, 民衆 が含まれている画像&#10;&#10;自動的に生成された説明">
            <a:extLst>
              <a:ext uri="{FF2B5EF4-FFF2-40B4-BE49-F238E27FC236}">
                <a16:creationId xmlns:a16="http://schemas.microsoft.com/office/drawing/2014/main" id="{2B9240C7-7AA0-F539-6467-1696B0A9BA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1928" y="2378166"/>
            <a:ext cx="3737812" cy="2101667"/>
          </a:xfrm>
          <a:prstGeom prst="rect">
            <a:avLst/>
          </a:prstGeom>
        </p:spPr>
      </p:pic>
      <p:pic>
        <p:nvPicPr>
          <p:cNvPr id="8" name="図 7" descr="ダイアグラム&#10;&#10;中程度の精度で自動的に生成された説明">
            <a:extLst>
              <a:ext uri="{FF2B5EF4-FFF2-40B4-BE49-F238E27FC236}">
                <a16:creationId xmlns:a16="http://schemas.microsoft.com/office/drawing/2014/main" id="{4D114027-36C6-2B70-CCA3-115D8B1583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834" y="4660655"/>
            <a:ext cx="3495286" cy="1965301"/>
          </a:xfrm>
          <a:prstGeom prst="rect">
            <a:avLst/>
          </a:prstGeom>
        </p:spPr>
      </p:pic>
      <p:pic>
        <p:nvPicPr>
          <p:cNvPr id="10" name="図 9" descr="ゲーム画面のスクリーンショット&#10;&#10;中程度の精度で自動的に生成された説明">
            <a:extLst>
              <a:ext uri="{FF2B5EF4-FFF2-40B4-BE49-F238E27FC236}">
                <a16:creationId xmlns:a16="http://schemas.microsoft.com/office/drawing/2014/main" id="{59DFAE37-421D-E05D-E4A6-6485C9D4EB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1297" y="4663821"/>
            <a:ext cx="3495286" cy="1965301"/>
          </a:xfrm>
          <a:prstGeom prst="rect">
            <a:avLst/>
          </a:prstGeom>
        </p:spPr>
      </p:pic>
    </p:spTree>
    <p:extLst>
      <p:ext uri="{BB962C8B-B14F-4D97-AF65-F5344CB8AC3E}">
        <p14:creationId xmlns:p14="http://schemas.microsoft.com/office/powerpoint/2010/main" val="2088098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8ABF69-05F1-A5AD-346E-322A8892A99C}"/>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A9B0F2BD-6E1F-3FD0-B016-378458B08B81}"/>
              </a:ext>
            </a:extLst>
          </p:cNvPr>
          <p:cNvSpPr>
            <a:spLocks noGrp="1"/>
          </p:cNvSpPr>
          <p:nvPr>
            <p:ph type="title"/>
          </p:nvPr>
        </p:nvSpPr>
        <p:spPr/>
        <p:txBody>
          <a:bodyPr/>
          <a:lstStyle/>
          <a:p>
            <a:r>
              <a:rPr kumimoji="1" lang="ja-JP" altLang="en-US" dirty="0"/>
              <a:t>制作実績</a:t>
            </a:r>
            <a:r>
              <a:rPr kumimoji="1" lang="en-US" altLang="ja-JP" dirty="0"/>
              <a:t>1</a:t>
            </a:r>
            <a:r>
              <a:rPr kumimoji="1" lang="ja-JP" altLang="en-US" dirty="0"/>
              <a:t>　</a:t>
            </a:r>
            <a:r>
              <a:rPr kumimoji="1" lang="en-US" altLang="ja-JP" dirty="0"/>
              <a:t>2023</a:t>
            </a:r>
            <a:r>
              <a:rPr kumimoji="1" lang="ja-JP" altLang="en-US" dirty="0"/>
              <a:t>年</a:t>
            </a:r>
            <a:r>
              <a:rPr lang="en-US" altLang="ja-JP" dirty="0"/>
              <a:t>11</a:t>
            </a:r>
            <a:r>
              <a:rPr kumimoji="1" lang="ja-JP" altLang="en-US" dirty="0"/>
              <a:t>月</a:t>
            </a:r>
            <a:r>
              <a:rPr lang="en-US" altLang="ja-JP" dirty="0"/>
              <a:t>~2</a:t>
            </a:r>
            <a:r>
              <a:rPr lang="ja-JP" altLang="en-US" dirty="0"/>
              <a:t>月</a:t>
            </a:r>
            <a:r>
              <a:rPr lang="en-US" altLang="ja-JP" dirty="0"/>
              <a:t>(3</a:t>
            </a:r>
            <a:r>
              <a:rPr lang="ja-JP" altLang="en-US" dirty="0"/>
              <a:t>か月</a:t>
            </a:r>
            <a:r>
              <a:rPr lang="en-US" altLang="ja-JP" dirty="0"/>
              <a:t>)</a:t>
            </a:r>
            <a:endParaRPr kumimoji="1" lang="ja-JP" altLang="en-US" dirty="0"/>
          </a:p>
        </p:txBody>
      </p:sp>
      <p:sp>
        <p:nvSpPr>
          <p:cNvPr id="3" name="コンテンツ プレースホルダー 2">
            <a:extLst>
              <a:ext uri="{FF2B5EF4-FFF2-40B4-BE49-F238E27FC236}">
                <a16:creationId xmlns:a16="http://schemas.microsoft.com/office/drawing/2014/main" id="{C0E6C8AA-761C-268D-6ECE-5148BE27DEED}"/>
              </a:ext>
            </a:extLst>
          </p:cNvPr>
          <p:cNvSpPr>
            <a:spLocks noGrp="1"/>
          </p:cNvSpPr>
          <p:nvPr>
            <p:ph idx="1"/>
          </p:nvPr>
        </p:nvSpPr>
        <p:spPr>
          <a:xfrm>
            <a:off x="646111" y="1627759"/>
            <a:ext cx="5449889" cy="3304761"/>
          </a:xfrm>
        </p:spPr>
        <p:txBody>
          <a:bodyPr/>
          <a:lstStyle/>
          <a:p>
            <a:r>
              <a:rPr kumimoji="1" lang="ja-JP" altLang="en-US" dirty="0"/>
              <a:t>作品名　姫とサル</a:t>
            </a:r>
            <a:endParaRPr kumimoji="1" lang="en-US" altLang="ja-JP" dirty="0"/>
          </a:p>
          <a:p>
            <a:r>
              <a:rPr lang="ja-JP" altLang="en-US" dirty="0"/>
              <a:t>ジャンル </a:t>
            </a:r>
            <a:r>
              <a:rPr lang="en-US" altLang="ja-JP" dirty="0"/>
              <a:t>2D</a:t>
            </a:r>
            <a:r>
              <a:rPr lang="ja-JP" altLang="en-US" dirty="0"/>
              <a:t>ディフェンスアクション</a:t>
            </a:r>
            <a:endParaRPr lang="en-US" altLang="ja-JP" dirty="0"/>
          </a:p>
          <a:p>
            <a:r>
              <a:rPr kumimoji="1" lang="ja-JP" altLang="en-US" dirty="0"/>
              <a:t>開発環境　</a:t>
            </a:r>
            <a:r>
              <a:rPr kumimoji="1" lang="en-US" altLang="ja-JP" dirty="0"/>
              <a:t>C++,</a:t>
            </a:r>
            <a:r>
              <a:rPr kumimoji="1" lang="en-US" altLang="ja-JP" dirty="0" err="1"/>
              <a:t>DxLib</a:t>
            </a:r>
            <a:endParaRPr kumimoji="1" lang="en-US" altLang="ja-JP" dirty="0"/>
          </a:p>
          <a:p>
            <a:r>
              <a:rPr lang="ja-JP" altLang="en-US" dirty="0"/>
              <a:t>対応機種 </a:t>
            </a:r>
            <a:r>
              <a:rPr lang="en-US" altLang="ja-JP" dirty="0"/>
              <a:t>Windows</a:t>
            </a:r>
          </a:p>
          <a:p>
            <a:r>
              <a:rPr lang="ja-JP" altLang="en-US" dirty="0"/>
              <a:t>制作機種 </a:t>
            </a:r>
            <a:r>
              <a:rPr lang="en-US" altLang="ja-JP" dirty="0"/>
              <a:t>3</a:t>
            </a:r>
            <a:r>
              <a:rPr lang="ja-JP" altLang="en-US" dirty="0"/>
              <a:t>か月</a:t>
            </a:r>
            <a:endParaRPr lang="en-US" altLang="ja-JP" dirty="0"/>
          </a:p>
          <a:p>
            <a:r>
              <a:rPr kumimoji="1" lang="ja-JP" altLang="en-US" dirty="0"/>
              <a:t>制作時期 </a:t>
            </a:r>
            <a:r>
              <a:rPr kumimoji="1" lang="en-US" altLang="ja-JP" dirty="0"/>
              <a:t>2023</a:t>
            </a:r>
            <a:r>
              <a:rPr kumimoji="1" lang="ja-JP" altLang="en-US" dirty="0"/>
              <a:t>年</a:t>
            </a:r>
            <a:r>
              <a:rPr lang="en-US" altLang="ja-JP" dirty="0"/>
              <a:t>11</a:t>
            </a:r>
            <a:r>
              <a:rPr kumimoji="1" lang="ja-JP" altLang="en-US" dirty="0"/>
              <a:t>月下旬</a:t>
            </a:r>
            <a:r>
              <a:rPr lang="en-US" altLang="ja-JP" dirty="0"/>
              <a:t>~2024</a:t>
            </a:r>
            <a:r>
              <a:rPr lang="ja-JP" altLang="en-US" dirty="0"/>
              <a:t>年</a:t>
            </a:r>
            <a:r>
              <a:rPr lang="en-US" altLang="ja-JP" dirty="0"/>
              <a:t>2</a:t>
            </a:r>
            <a:r>
              <a:rPr lang="ja-JP" altLang="en-US" dirty="0"/>
              <a:t>月中旬</a:t>
            </a:r>
            <a:endParaRPr lang="en-US" altLang="ja-JP" dirty="0"/>
          </a:p>
          <a:p>
            <a:r>
              <a:rPr kumimoji="1" lang="ja-JP" altLang="en-US" dirty="0"/>
              <a:t>担当　　一部の画像以外すべて</a:t>
            </a:r>
            <a:endParaRPr kumimoji="1" lang="en-US" altLang="ja-JP" dirty="0"/>
          </a:p>
        </p:txBody>
      </p:sp>
      <p:sp>
        <p:nvSpPr>
          <p:cNvPr id="4" name="コンテンツ プレースホルダー 2">
            <a:extLst>
              <a:ext uri="{FF2B5EF4-FFF2-40B4-BE49-F238E27FC236}">
                <a16:creationId xmlns:a16="http://schemas.microsoft.com/office/drawing/2014/main" id="{8CADF29F-5429-5EB6-A91A-F7B1CBF22ECA}"/>
              </a:ext>
            </a:extLst>
          </p:cNvPr>
          <p:cNvSpPr txBox="1">
            <a:spLocks/>
          </p:cNvSpPr>
          <p:nvPr/>
        </p:nvSpPr>
        <p:spPr>
          <a:xfrm>
            <a:off x="5348472" y="1651307"/>
            <a:ext cx="5449889" cy="330476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kumimoji="1" sz="1400" b="0" i="0" kern="1200">
                <a:solidFill>
                  <a:schemeClr val="tx1"/>
                </a:solidFill>
                <a:latin typeface="+mj-lt"/>
                <a:ea typeface="+mj-ea"/>
                <a:cs typeface="+mj-cs"/>
              </a:defRPr>
            </a:lvl9pPr>
          </a:lstStyle>
          <a:p>
            <a:r>
              <a:rPr lang="ja-JP" altLang="en-US" dirty="0"/>
              <a:t>頑張ったこと、学んだこと</a:t>
            </a:r>
            <a:endParaRPr lang="en-US" altLang="ja-JP" dirty="0"/>
          </a:p>
          <a:p>
            <a:pPr marL="0" indent="0">
              <a:buNone/>
            </a:pPr>
            <a:r>
              <a:rPr lang="ja-JP" altLang="en-US" dirty="0"/>
              <a:t>・初めてのゲーム制作</a:t>
            </a:r>
            <a:endParaRPr lang="en-US" altLang="ja-JP" dirty="0"/>
          </a:p>
          <a:p>
            <a:pPr marL="0" indent="0">
              <a:buNone/>
            </a:pPr>
            <a:r>
              <a:rPr lang="ja-JP" altLang="en-US" dirty="0"/>
              <a:t>・セーブデータの作成</a:t>
            </a:r>
            <a:endParaRPr lang="en-US" altLang="ja-JP" dirty="0"/>
          </a:p>
          <a:p>
            <a:pPr marL="0" indent="0">
              <a:buNone/>
            </a:pPr>
            <a:r>
              <a:rPr lang="ja-JP" altLang="en-US" dirty="0"/>
              <a:t>・外部データ読み込み</a:t>
            </a:r>
            <a:endParaRPr lang="en-US" altLang="ja-JP" dirty="0"/>
          </a:p>
          <a:p>
            <a:pPr marL="0" indent="0">
              <a:buNone/>
            </a:pPr>
            <a:r>
              <a:rPr lang="ja-JP" altLang="en-US" dirty="0"/>
              <a:t>・見た目にこだわる</a:t>
            </a:r>
            <a:endParaRPr lang="en-US" altLang="ja-JP" dirty="0"/>
          </a:p>
        </p:txBody>
      </p:sp>
      <p:pic>
        <p:nvPicPr>
          <p:cNvPr id="7" name="図 6" descr="QR コード&#10;&#10;自動的に生成された説明">
            <a:extLst>
              <a:ext uri="{FF2B5EF4-FFF2-40B4-BE49-F238E27FC236}">
                <a16:creationId xmlns:a16="http://schemas.microsoft.com/office/drawing/2014/main" id="{519836AC-ED10-79AE-9A01-6444B14A1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3799" y="2062476"/>
            <a:ext cx="3550199" cy="1996178"/>
          </a:xfrm>
          <a:prstGeom prst="rect">
            <a:avLst/>
          </a:prstGeom>
        </p:spPr>
      </p:pic>
      <p:pic>
        <p:nvPicPr>
          <p:cNvPr id="11" name="図 10" descr="グラフィカル ユーザー インターフェイス&#10;&#10;中程度の精度で自動的に生成された説明">
            <a:extLst>
              <a:ext uri="{FF2B5EF4-FFF2-40B4-BE49-F238E27FC236}">
                <a16:creationId xmlns:a16="http://schemas.microsoft.com/office/drawing/2014/main" id="{06B1BCA9-4CFC-54CA-419F-A943504BFB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338" y="4556441"/>
            <a:ext cx="3627277" cy="2039516"/>
          </a:xfrm>
          <a:prstGeom prst="rect">
            <a:avLst/>
          </a:prstGeom>
        </p:spPr>
      </p:pic>
      <p:pic>
        <p:nvPicPr>
          <p:cNvPr id="13" name="図 12" descr="グラフィカル ユーザー インターフェイス&#10;&#10;自動的に生成された説明">
            <a:extLst>
              <a:ext uri="{FF2B5EF4-FFF2-40B4-BE49-F238E27FC236}">
                <a16:creationId xmlns:a16="http://schemas.microsoft.com/office/drawing/2014/main" id="{138451BC-00BD-AFE8-5EFA-E65552A8BE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0177" y="4556443"/>
            <a:ext cx="3550199" cy="1996178"/>
          </a:xfrm>
          <a:prstGeom prst="rect">
            <a:avLst/>
          </a:prstGeom>
        </p:spPr>
      </p:pic>
      <p:pic>
        <p:nvPicPr>
          <p:cNvPr id="15" name="図 14" descr="ゲームの画面&#10;&#10;低い精度で自動的に生成された説明">
            <a:extLst>
              <a:ext uri="{FF2B5EF4-FFF2-40B4-BE49-F238E27FC236}">
                <a16:creationId xmlns:a16="http://schemas.microsoft.com/office/drawing/2014/main" id="{8B0B06CE-8A14-882F-0DFF-67869554684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7934" y="4556441"/>
            <a:ext cx="3550199" cy="1996178"/>
          </a:xfrm>
          <a:prstGeom prst="rect">
            <a:avLst/>
          </a:prstGeom>
        </p:spPr>
      </p:pic>
    </p:spTree>
    <p:extLst>
      <p:ext uri="{BB962C8B-B14F-4D97-AF65-F5344CB8AC3E}">
        <p14:creationId xmlns:p14="http://schemas.microsoft.com/office/powerpoint/2010/main" val="674231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0CAE7-8073-4D9B-A8B1-399FC59D6300}"/>
              </a:ext>
            </a:extLst>
          </p:cNvPr>
          <p:cNvSpPr>
            <a:spLocks noGrp="1"/>
          </p:cNvSpPr>
          <p:nvPr>
            <p:ph type="title"/>
          </p:nvPr>
        </p:nvSpPr>
        <p:spPr/>
        <p:txBody>
          <a:bodyPr/>
          <a:lstStyle/>
          <a:p>
            <a:r>
              <a:rPr lang="ja-JP" altLang="en-US" sz="4800" dirty="0">
                <a:latin typeface="HGSｺﾞｼｯｸE" panose="020B0900000000000000" pitchFamily="50" charset="-128"/>
                <a:ea typeface="HGSｺﾞｼｯｸE" panose="020B0900000000000000" pitchFamily="50" charset="-128"/>
              </a:rPr>
              <a:t>最終制作作品</a:t>
            </a:r>
            <a:br>
              <a:rPr lang="en-US" altLang="ja-JP" dirty="0"/>
            </a:br>
            <a:endParaRPr kumimoji="1" lang="ja-JP" altLang="en-US" dirty="0"/>
          </a:p>
        </p:txBody>
      </p:sp>
      <p:sp>
        <p:nvSpPr>
          <p:cNvPr id="3" name="コンテンツ プレースホルダー 2">
            <a:extLst>
              <a:ext uri="{FF2B5EF4-FFF2-40B4-BE49-F238E27FC236}">
                <a16:creationId xmlns:a16="http://schemas.microsoft.com/office/drawing/2014/main" id="{6440B943-2B7B-40ED-8BF3-3EAADE27C3D4}"/>
              </a:ext>
            </a:extLst>
          </p:cNvPr>
          <p:cNvSpPr>
            <a:spLocks noGrp="1"/>
          </p:cNvSpPr>
          <p:nvPr>
            <p:ph idx="1"/>
          </p:nvPr>
        </p:nvSpPr>
        <p:spPr/>
        <p:txBody>
          <a:bodyPr>
            <a:normAutofit/>
          </a:bodyPr>
          <a:lstStyle/>
          <a:p>
            <a:r>
              <a:rPr kumimoji="1" lang="ja-JP" altLang="en-US" sz="2400" dirty="0">
                <a:latin typeface="HGSｺﾞｼｯｸE" panose="020B0900000000000000" pitchFamily="50" charset="-128"/>
                <a:ea typeface="HGSｺﾞｼｯｸE" panose="020B0900000000000000" pitchFamily="50" charset="-128"/>
              </a:rPr>
              <a:t>作品名</a:t>
            </a:r>
            <a:r>
              <a:rPr kumimoji="1" lang="en-US" altLang="ja-JP" sz="2400" dirty="0">
                <a:latin typeface="HGSｺﾞｼｯｸE" panose="020B0900000000000000" pitchFamily="50" charset="-128"/>
                <a:ea typeface="HGSｺﾞｼｯｸE" panose="020B0900000000000000" pitchFamily="50" charset="-128"/>
              </a:rPr>
              <a:t>		</a:t>
            </a:r>
            <a:r>
              <a:rPr kumimoji="1" lang="ja-JP" altLang="en-US" sz="2400" dirty="0">
                <a:latin typeface="HGSｺﾞｼｯｸE" panose="020B0900000000000000" pitchFamily="50" charset="-128"/>
                <a:ea typeface="HGSｺﾞｼｯｸE" panose="020B0900000000000000" pitchFamily="50" charset="-128"/>
              </a:rPr>
              <a:t>デカヘッド</a:t>
            </a:r>
            <a:endParaRPr kumimoji="1" lang="en-US" altLang="ja-JP" sz="2400" dirty="0">
              <a:latin typeface="HGSｺﾞｼｯｸE" panose="020B0900000000000000" pitchFamily="50" charset="-128"/>
              <a:ea typeface="HGSｺﾞｼｯｸE" panose="020B0900000000000000" pitchFamily="50" charset="-128"/>
            </a:endParaRPr>
          </a:p>
          <a:p>
            <a:r>
              <a:rPr lang="ja-JP" altLang="en-US" sz="2400" dirty="0">
                <a:latin typeface="HGSｺﾞｼｯｸE" panose="020B0900000000000000" pitchFamily="50" charset="-128"/>
                <a:ea typeface="HGSｺﾞｼｯｸE" panose="020B0900000000000000" pitchFamily="50" charset="-128"/>
              </a:rPr>
              <a:t>ジャンル　</a:t>
            </a:r>
            <a:r>
              <a:rPr lang="en-US" altLang="ja-JP" sz="2400" dirty="0">
                <a:latin typeface="HGSｺﾞｼｯｸE" panose="020B0900000000000000" pitchFamily="50" charset="-128"/>
                <a:ea typeface="HGSｺﾞｼｯｸE" panose="020B0900000000000000" pitchFamily="50" charset="-128"/>
              </a:rPr>
              <a:t>3D</a:t>
            </a:r>
            <a:r>
              <a:rPr lang="ja-JP" altLang="en-US" sz="2400" dirty="0">
                <a:latin typeface="HGSｺﾞｼｯｸE" panose="020B0900000000000000" pitchFamily="50" charset="-128"/>
                <a:ea typeface="HGSｺﾞｼｯｸE" panose="020B0900000000000000" pitchFamily="50" charset="-128"/>
              </a:rPr>
              <a:t>格闘ゲーム</a:t>
            </a:r>
            <a:endParaRPr lang="en-US" altLang="ja-JP" sz="2400" dirty="0">
              <a:latin typeface="HGSｺﾞｼｯｸE" panose="020B0900000000000000" pitchFamily="50" charset="-128"/>
              <a:ea typeface="HGSｺﾞｼｯｸE" panose="020B0900000000000000" pitchFamily="50" charset="-128"/>
            </a:endParaRPr>
          </a:p>
          <a:p>
            <a:r>
              <a:rPr kumimoji="1" lang="ja-JP" altLang="en-US" sz="2400" dirty="0">
                <a:latin typeface="HGSｺﾞｼｯｸE" panose="020B0900000000000000" pitchFamily="50" charset="-128"/>
                <a:ea typeface="HGSｺﾞｼｯｸE" panose="020B0900000000000000" pitchFamily="50" charset="-128"/>
              </a:rPr>
              <a:t>開発環境  </a:t>
            </a:r>
            <a:r>
              <a:rPr kumimoji="1" lang="en-US" altLang="ja-JP" sz="2400" dirty="0">
                <a:latin typeface="HGSｺﾞｼｯｸE" panose="020B0900000000000000" pitchFamily="50" charset="-128"/>
                <a:ea typeface="HGSｺﾞｼｯｸE" panose="020B0900000000000000" pitchFamily="50" charset="-128"/>
              </a:rPr>
              <a:t>	C++,</a:t>
            </a:r>
            <a:r>
              <a:rPr kumimoji="1" lang="en-US" altLang="ja-JP" sz="2400" dirty="0" err="1">
                <a:latin typeface="HGSｺﾞｼｯｸE" panose="020B0900000000000000" pitchFamily="50" charset="-128"/>
                <a:ea typeface="HGSｺﾞｼｯｸE" panose="020B0900000000000000" pitchFamily="50" charset="-128"/>
              </a:rPr>
              <a:t>DxLib</a:t>
            </a:r>
            <a:endParaRPr kumimoji="1" lang="en-US" altLang="ja-JP" sz="2400" dirty="0">
              <a:latin typeface="HGSｺﾞｼｯｸE" panose="020B0900000000000000" pitchFamily="50" charset="-128"/>
              <a:ea typeface="HGSｺﾞｼｯｸE" panose="020B0900000000000000" pitchFamily="50" charset="-128"/>
            </a:endParaRPr>
          </a:p>
          <a:p>
            <a:r>
              <a:rPr lang="ja-JP" altLang="en-US" sz="2400" dirty="0">
                <a:latin typeface="HGSｺﾞｼｯｸE" panose="020B0900000000000000" pitchFamily="50" charset="-128"/>
                <a:ea typeface="HGSｺﾞｼｯｸE" panose="020B0900000000000000" pitchFamily="50" charset="-128"/>
              </a:rPr>
              <a:t>対応機種　</a:t>
            </a:r>
            <a:r>
              <a:rPr lang="en-US" altLang="ja-JP" sz="2400" dirty="0">
                <a:latin typeface="HGSｺﾞｼｯｸE" panose="020B0900000000000000" pitchFamily="50" charset="-128"/>
                <a:ea typeface="HGSｺﾞｼｯｸE" panose="020B0900000000000000" pitchFamily="50" charset="-128"/>
              </a:rPr>
              <a:t>Windows</a:t>
            </a:r>
          </a:p>
          <a:p>
            <a:r>
              <a:rPr kumimoji="1" lang="ja-JP" altLang="en-US" sz="2400" dirty="0">
                <a:latin typeface="HGSｺﾞｼｯｸE" panose="020B0900000000000000" pitchFamily="50" charset="-128"/>
                <a:ea typeface="HGSｺﾞｼｯｸE" panose="020B0900000000000000" pitchFamily="50" charset="-128"/>
              </a:rPr>
              <a:t>制作期間</a:t>
            </a:r>
            <a:r>
              <a:rPr kumimoji="1" lang="en-US" altLang="ja-JP" sz="2400" dirty="0">
                <a:latin typeface="HGSｺﾞｼｯｸE" panose="020B0900000000000000" pitchFamily="50" charset="-128"/>
                <a:ea typeface="HGSｺﾞｼｯｸE" panose="020B0900000000000000" pitchFamily="50" charset="-128"/>
              </a:rPr>
              <a:t>	</a:t>
            </a:r>
            <a:r>
              <a:rPr lang="en-US" altLang="ja-JP" sz="2400" dirty="0">
                <a:latin typeface="HGSｺﾞｼｯｸE" panose="020B0900000000000000" pitchFamily="50" charset="-128"/>
                <a:ea typeface="HGSｺﾞｼｯｸE" panose="020B0900000000000000" pitchFamily="50" charset="-128"/>
              </a:rPr>
              <a:t>3</a:t>
            </a:r>
            <a:r>
              <a:rPr lang="ja-JP" altLang="en-US" sz="2400" dirty="0">
                <a:latin typeface="HGSｺﾞｼｯｸE" panose="020B0900000000000000" pitchFamily="50" charset="-128"/>
                <a:ea typeface="HGSｺﾞｼｯｸE" panose="020B0900000000000000" pitchFamily="50" charset="-128"/>
              </a:rPr>
              <a:t>か月</a:t>
            </a:r>
            <a:endParaRPr lang="en-US" altLang="ja-JP" sz="2400" dirty="0">
              <a:latin typeface="HGSｺﾞｼｯｸE" panose="020B0900000000000000" pitchFamily="50" charset="-128"/>
              <a:ea typeface="HGSｺﾞｼｯｸE" panose="020B0900000000000000" pitchFamily="50" charset="-128"/>
            </a:endParaRPr>
          </a:p>
          <a:p>
            <a:r>
              <a:rPr kumimoji="1" lang="ja-JP" altLang="en-US" sz="2400" dirty="0">
                <a:latin typeface="HGSｺﾞｼｯｸE" panose="020B0900000000000000" pitchFamily="50" charset="-128"/>
                <a:ea typeface="HGSｺﾞｼｯｸE" panose="020B0900000000000000" pitchFamily="50" charset="-128"/>
              </a:rPr>
              <a:t>制作時期</a:t>
            </a:r>
            <a:r>
              <a:rPr kumimoji="1" lang="en-US" altLang="ja-JP" sz="2400" dirty="0">
                <a:latin typeface="HGSｺﾞｼｯｸE" panose="020B0900000000000000" pitchFamily="50" charset="-128"/>
                <a:ea typeface="HGSｺﾞｼｯｸE" panose="020B0900000000000000" pitchFamily="50" charset="-128"/>
              </a:rPr>
              <a:t>	2024</a:t>
            </a:r>
            <a:r>
              <a:rPr kumimoji="1" lang="ja-JP" altLang="en-US" sz="2400" dirty="0">
                <a:latin typeface="HGSｺﾞｼｯｸE" panose="020B0900000000000000" pitchFamily="50" charset="-128"/>
                <a:ea typeface="HGSｺﾞｼｯｸE" panose="020B0900000000000000" pitchFamily="50" charset="-128"/>
              </a:rPr>
              <a:t>年</a:t>
            </a:r>
            <a:r>
              <a:rPr kumimoji="1" lang="en-US" altLang="ja-JP" sz="2400" dirty="0">
                <a:latin typeface="HGSｺﾞｼｯｸE" panose="020B0900000000000000" pitchFamily="50" charset="-128"/>
                <a:ea typeface="HGSｺﾞｼｯｸE" panose="020B0900000000000000" pitchFamily="50" charset="-128"/>
              </a:rPr>
              <a:t>10</a:t>
            </a:r>
            <a:r>
              <a:rPr kumimoji="1" lang="ja-JP" altLang="en-US" sz="2400" dirty="0">
                <a:latin typeface="HGSｺﾞｼｯｸE" panose="020B0900000000000000" pitchFamily="50" charset="-128"/>
                <a:ea typeface="HGSｺﾞｼｯｸE" panose="020B0900000000000000" pitchFamily="50" charset="-128"/>
              </a:rPr>
              <a:t>月</a:t>
            </a:r>
            <a:r>
              <a:rPr lang="ja-JP" altLang="en-US" sz="2400" dirty="0">
                <a:latin typeface="HGSｺﾞｼｯｸE" panose="020B0900000000000000" pitchFamily="50" charset="-128"/>
                <a:ea typeface="HGSｺﾞｼｯｸE" panose="020B0900000000000000" pitchFamily="50" charset="-128"/>
              </a:rPr>
              <a:t>～</a:t>
            </a:r>
            <a:endParaRPr lang="en-US" altLang="ja-JP" sz="2400" dirty="0">
              <a:latin typeface="HGSｺﾞｼｯｸE" panose="020B0900000000000000" pitchFamily="50" charset="-128"/>
              <a:ea typeface="HGSｺﾞｼｯｸE" panose="020B0900000000000000" pitchFamily="50" charset="-128"/>
            </a:endParaRPr>
          </a:p>
          <a:p>
            <a:r>
              <a:rPr kumimoji="1" lang="ja-JP" altLang="en-US" sz="2400" dirty="0">
                <a:latin typeface="HGSｺﾞｼｯｸE" panose="020B0900000000000000" pitchFamily="50" charset="-128"/>
                <a:ea typeface="HGSｺﾞｼｯｸE" panose="020B0900000000000000" pitchFamily="50" charset="-128"/>
              </a:rPr>
              <a:t>担当</a:t>
            </a:r>
            <a:r>
              <a:rPr kumimoji="1" lang="en-US" altLang="ja-JP" sz="2400" dirty="0">
                <a:latin typeface="HGSｺﾞｼｯｸE" panose="020B0900000000000000" pitchFamily="50" charset="-128"/>
                <a:ea typeface="HGSｺﾞｼｯｸE" panose="020B0900000000000000" pitchFamily="50" charset="-128"/>
              </a:rPr>
              <a:t>		</a:t>
            </a:r>
            <a:r>
              <a:rPr kumimoji="1" lang="ja-JP" altLang="en-US" sz="2400" dirty="0">
                <a:latin typeface="HGSｺﾞｼｯｸE" panose="020B0900000000000000" pitchFamily="50" charset="-128"/>
                <a:ea typeface="HGSｺﾞｼｯｸE" panose="020B0900000000000000" pitchFamily="50" charset="-128"/>
              </a:rPr>
              <a:t>モデル以外すべて</a:t>
            </a:r>
            <a:endParaRPr kumimoji="1" lang="en-US" altLang="ja-JP" sz="2400" dirty="0">
              <a:latin typeface="HGSｺﾞｼｯｸE" panose="020B0900000000000000" pitchFamily="50" charset="-128"/>
              <a:ea typeface="HGSｺﾞｼｯｸE" panose="020B0900000000000000" pitchFamily="50" charset="-128"/>
            </a:endParaRPr>
          </a:p>
        </p:txBody>
      </p:sp>
      <p:pic>
        <p:nvPicPr>
          <p:cNvPr id="8" name="図 7">
            <a:extLst>
              <a:ext uri="{FF2B5EF4-FFF2-40B4-BE49-F238E27FC236}">
                <a16:creationId xmlns:a16="http://schemas.microsoft.com/office/drawing/2014/main" id="{534517E9-ED31-4513-ABED-76CAFE2277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8940" y="1853248"/>
            <a:ext cx="6333207" cy="3560985"/>
          </a:xfrm>
          <a:prstGeom prst="rect">
            <a:avLst/>
          </a:prstGeom>
        </p:spPr>
      </p:pic>
    </p:spTree>
    <p:extLst>
      <p:ext uri="{BB962C8B-B14F-4D97-AF65-F5344CB8AC3E}">
        <p14:creationId xmlns:p14="http://schemas.microsoft.com/office/powerpoint/2010/main" val="40615973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0CAE7-8073-4D9B-A8B1-399FC59D6300}"/>
              </a:ext>
            </a:extLst>
          </p:cNvPr>
          <p:cNvSpPr>
            <a:spLocks noGrp="1"/>
          </p:cNvSpPr>
          <p:nvPr>
            <p:ph type="title"/>
          </p:nvPr>
        </p:nvSpPr>
        <p:spPr/>
        <p:txBody>
          <a:bodyPr/>
          <a:lstStyle/>
          <a:p>
            <a:r>
              <a:rPr lang="ja-JP" altLang="en-US" sz="4800" dirty="0">
                <a:latin typeface="HGSｺﾞｼｯｸE" panose="020B0900000000000000" pitchFamily="50" charset="-128"/>
                <a:ea typeface="HGSｺﾞｼｯｸE" panose="020B0900000000000000" pitchFamily="50" charset="-128"/>
              </a:rPr>
              <a:t>デカヘッド　企画</a:t>
            </a:r>
            <a:endParaRPr kumimoji="1" lang="ja-JP" altLang="en-US" dirty="0"/>
          </a:p>
        </p:txBody>
      </p:sp>
      <p:sp>
        <p:nvSpPr>
          <p:cNvPr id="3" name="コンテンツ プレースホルダー 2">
            <a:extLst>
              <a:ext uri="{FF2B5EF4-FFF2-40B4-BE49-F238E27FC236}">
                <a16:creationId xmlns:a16="http://schemas.microsoft.com/office/drawing/2014/main" id="{6440B943-2B7B-40ED-8BF3-3EAADE27C3D4}"/>
              </a:ext>
            </a:extLst>
          </p:cNvPr>
          <p:cNvSpPr>
            <a:spLocks noGrp="1"/>
          </p:cNvSpPr>
          <p:nvPr>
            <p:ph idx="1"/>
          </p:nvPr>
        </p:nvSpPr>
        <p:spPr/>
        <p:txBody>
          <a:bodyPr>
            <a:normAutofit/>
          </a:bodyPr>
          <a:lstStyle/>
          <a:p>
            <a:r>
              <a:rPr kumimoji="1" lang="ja-JP" altLang="en-US" sz="2400" dirty="0">
                <a:latin typeface="HGSｺﾞｼｯｸE" panose="020B0900000000000000" pitchFamily="50" charset="-128"/>
                <a:ea typeface="HGSｺﾞｼｯｸE" panose="020B0900000000000000" pitchFamily="50" charset="-128"/>
              </a:rPr>
              <a:t>ジャンル</a:t>
            </a:r>
            <a:r>
              <a:rPr kumimoji="1" lang="en-US" altLang="ja-JP" sz="2400" dirty="0">
                <a:latin typeface="HGSｺﾞｼｯｸE" panose="020B0900000000000000" pitchFamily="50" charset="-128"/>
                <a:ea typeface="HGSｺﾞｼｯｸE" panose="020B0900000000000000" pitchFamily="50" charset="-128"/>
              </a:rPr>
              <a:t>:3D</a:t>
            </a:r>
            <a:r>
              <a:rPr kumimoji="1" lang="ja-JP" altLang="en-US" sz="2400" dirty="0">
                <a:latin typeface="HGSｺﾞｼｯｸE" panose="020B0900000000000000" pitchFamily="50" charset="-128"/>
                <a:ea typeface="HGSｺﾞｼｯｸE" panose="020B0900000000000000" pitchFamily="50" charset="-128"/>
              </a:rPr>
              <a:t>格闘ゲーム</a:t>
            </a:r>
            <a:endParaRPr kumimoji="1" lang="en-US" altLang="ja-JP" sz="2400" dirty="0">
              <a:latin typeface="HGSｺﾞｼｯｸE" panose="020B0900000000000000" pitchFamily="50" charset="-128"/>
              <a:ea typeface="HGSｺﾞｼｯｸE" panose="020B0900000000000000" pitchFamily="50" charset="-128"/>
            </a:endParaRPr>
          </a:p>
          <a:p>
            <a:endParaRPr lang="en-US" altLang="ja-JP" sz="2400" dirty="0">
              <a:latin typeface="HGSｺﾞｼｯｸE" panose="020B0900000000000000" pitchFamily="50" charset="-128"/>
              <a:ea typeface="HGSｺﾞｼｯｸE" panose="020B0900000000000000" pitchFamily="50" charset="-128"/>
            </a:endParaRPr>
          </a:p>
          <a:p>
            <a:r>
              <a:rPr kumimoji="1" lang="ja-JP" altLang="en-US" sz="2400" dirty="0">
                <a:latin typeface="HGSｺﾞｼｯｸE" panose="020B0900000000000000" pitchFamily="50" charset="-128"/>
                <a:ea typeface="HGSｺﾞｼｯｸE" panose="020B0900000000000000" pitchFamily="50" charset="-128"/>
              </a:rPr>
              <a:t>地上と空中を自在に動き</a:t>
            </a:r>
            <a:endParaRPr lang="en-US" altLang="ja-JP" sz="2400" dirty="0">
              <a:latin typeface="HGSｺﾞｼｯｸE" panose="020B0900000000000000" pitchFamily="50" charset="-128"/>
              <a:ea typeface="HGSｺﾞｼｯｸE" panose="020B0900000000000000" pitchFamily="50" charset="-128"/>
            </a:endParaRPr>
          </a:p>
          <a:p>
            <a:endParaRPr kumimoji="1" lang="en-US" altLang="ja-JP" sz="2400" dirty="0">
              <a:latin typeface="HGSｺﾞｼｯｸE" panose="020B0900000000000000" pitchFamily="50" charset="-128"/>
              <a:ea typeface="HGSｺﾞｼｯｸE" panose="020B0900000000000000" pitchFamily="50" charset="-128"/>
            </a:endParaRPr>
          </a:p>
          <a:p>
            <a:r>
              <a:rPr lang="ja-JP" altLang="en-US" sz="2400" dirty="0">
                <a:latin typeface="HGSｺﾞｼｯｸE" panose="020B0900000000000000" pitchFamily="50" charset="-128"/>
                <a:ea typeface="HGSｺﾞｼｯｸE" panose="020B0900000000000000" pitchFamily="50" charset="-128"/>
              </a:rPr>
              <a:t>エネルギー弾や近接攻撃などを駆使して戦う</a:t>
            </a:r>
            <a:endParaRPr kumimoji="1" lang="en-US" altLang="ja-JP" sz="2400" dirty="0">
              <a:latin typeface="HGSｺﾞｼｯｸE" panose="020B0900000000000000" pitchFamily="50" charset="-128"/>
              <a:ea typeface="HGSｺﾞｼｯｸE" panose="020B0900000000000000" pitchFamily="50" charset="-128"/>
            </a:endParaRPr>
          </a:p>
        </p:txBody>
      </p:sp>
      <p:sp>
        <p:nvSpPr>
          <p:cNvPr id="7" name="テキスト ボックス 6">
            <a:extLst>
              <a:ext uri="{FF2B5EF4-FFF2-40B4-BE49-F238E27FC236}">
                <a16:creationId xmlns:a16="http://schemas.microsoft.com/office/drawing/2014/main" id="{D09ED444-0CA2-423C-8EA0-4D861F493AE8}"/>
              </a:ext>
            </a:extLst>
          </p:cNvPr>
          <p:cNvSpPr txBox="1"/>
          <p:nvPr/>
        </p:nvSpPr>
        <p:spPr>
          <a:xfrm>
            <a:off x="9832768" y="2296770"/>
            <a:ext cx="1769424" cy="646331"/>
          </a:xfrm>
          <a:prstGeom prst="rect">
            <a:avLst/>
          </a:prstGeom>
          <a:noFill/>
        </p:spPr>
        <p:txBody>
          <a:bodyPr wrap="square" rtlCol="0">
            <a:spAutoFit/>
          </a:bodyPr>
          <a:lstStyle/>
          <a:p>
            <a:r>
              <a:rPr kumimoji="1" lang="ja-JP" altLang="en-US" sz="3600" dirty="0">
                <a:latin typeface="HGSｺﾞｼｯｸE" panose="020B0900000000000000" pitchFamily="50" charset="-128"/>
                <a:ea typeface="HGSｺﾞｼｯｸE" panose="020B0900000000000000" pitchFamily="50" charset="-128"/>
              </a:rPr>
              <a:t>←格闘</a:t>
            </a:r>
          </a:p>
        </p:txBody>
      </p:sp>
      <p:sp>
        <p:nvSpPr>
          <p:cNvPr id="8" name="テキスト ボックス 7">
            <a:extLst>
              <a:ext uri="{FF2B5EF4-FFF2-40B4-BE49-F238E27FC236}">
                <a16:creationId xmlns:a16="http://schemas.microsoft.com/office/drawing/2014/main" id="{7F2FA163-C370-45A4-9D49-8634EEEBE24F}"/>
              </a:ext>
            </a:extLst>
          </p:cNvPr>
          <p:cNvSpPr txBox="1"/>
          <p:nvPr/>
        </p:nvSpPr>
        <p:spPr>
          <a:xfrm>
            <a:off x="4690753" y="5215655"/>
            <a:ext cx="3135086" cy="646331"/>
          </a:xfrm>
          <a:prstGeom prst="rect">
            <a:avLst/>
          </a:prstGeom>
          <a:noFill/>
        </p:spPr>
        <p:txBody>
          <a:bodyPr wrap="square" rtlCol="0">
            <a:spAutoFit/>
          </a:bodyPr>
          <a:lstStyle/>
          <a:p>
            <a:r>
              <a:rPr kumimoji="1" lang="ja-JP" altLang="en-US" sz="3600" dirty="0">
                <a:latin typeface="HGSｺﾞｼｯｸE" panose="020B0900000000000000" pitchFamily="50" charset="-128"/>
                <a:ea typeface="HGSｺﾞｼｯｸE" panose="020B0900000000000000" pitchFamily="50" charset="-128"/>
              </a:rPr>
              <a:t>遠距離攻撃→</a:t>
            </a:r>
          </a:p>
        </p:txBody>
      </p:sp>
      <p:pic>
        <p:nvPicPr>
          <p:cNvPr id="10" name="図 9">
            <a:extLst>
              <a:ext uri="{FF2B5EF4-FFF2-40B4-BE49-F238E27FC236}">
                <a16:creationId xmlns:a16="http://schemas.microsoft.com/office/drawing/2014/main" id="{0AFA3D48-4C20-466F-9DA0-5B1E581FD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9889" y="1178686"/>
            <a:ext cx="3590137" cy="2769162"/>
          </a:xfrm>
          <a:prstGeom prst="rect">
            <a:avLst/>
          </a:prstGeom>
        </p:spPr>
      </p:pic>
      <p:pic>
        <p:nvPicPr>
          <p:cNvPr id="12" name="図 11">
            <a:extLst>
              <a:ext uri="{FF2B5EF4-FFF2-40B4-BE49-F238E27FC236}">
                <a16:creationId xmlns:a16="http://schemas.microsoft.com/office/drawing/2014/main" id="{5AD31040-0AF9-4858-84FD-58584BCEF7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33012" y="4391370"/>
            <a:ext cx="4021687" cy="2170680"/>
          </a:xfrm>
          <a:prstGeom prst="rect">
            <a:avLst/>
          </a:prstGeom>
        </p:spPr>
      </p:pic>
    </p:spTree>
    <p:extLst>
      <p:ext uri="{BB962C8B-B14F-4D97-AF65-F5344CB8AC3E}">
        <p14:creationId xmlns:p14="http://schemas.microsoft.com/office/powerpoint/2010/main" val="29902969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0CAE7-8073-4D9B-A8B1-399FC59D6300}"/>
              </a:ext>
            </a:extLst>
          </p:cNvPr>
          <p:cNvSpPr>
            <a:spLocks noGrp="1"/>
          </p:cNvSpPr>
          <p:nvPr>
            <p:ph type="title"/>
          </p:nvPr>
        </p:nvSpPr>
        <p:spPr/>
        <p:txBody>
          <a:bodyPr/>
          <a:lstStyle/>
          <a:p>
            <a:r>
              <a:rPr lang="ja-JP" altLang="en-US" sz="4800" dirty="0">
                <a:latin typeface="HGSｺﾞｼｯｸE" panose="020B0900000000000000" pitchFamily="50" charset="-128"/>
                <a:ea typeface="HGSｺﾞｼｯｸE" panose="020B0900000000000000" pitchFamily="50" charset="-128"/>
              </a:rPr>
              <a:t>デカヘッド　当たり判定</a:t>
            </a:r>
            <a:endParaRPr kumimoji="1" lang="ja-JP" altLang="en-US" dirty="0"/>
          </a:p>
        </p:txBody>
      </p:sp>
      <p:sp>
        <p:nvSpPr>
          <p:cNvPr id="3" name="コンテンツ プレースホルダー 2">
            <a:extLst>
              <a:ext uri="{FF2B5EF4-FFF2-40B4-BE49-F238E27FC236}">
                <a16:creationId xmlns:a16="http://schemas.microsoft.com/office/drawing/2014/main" id="{6440B943-2B7B-40ED-8BF3-3EAADE27C3D4}"/>
              </a:ext>
            </a:extLst>
          </p:cNvPr>
          <p:cNvSpPr>
            <a:spLocks noGrp="1"/>
          </p:cNvSpPr>
          <p:nvPr>
            <p:ph idx="1"/>
          </p:nvPr>
        </p:nvSpPr>
        <p:spPr>
          <a:xfrm>
            <a:off x="1009403" y="1615741"/>
            <a:ext cx="8946541" cy="4195481"/>
          </a:xfrm>
        </p:spPr>
        <p:txBody>
          <a:bodyPr>
            <a:normAutofit/>
          </a:bodyPr>
          <a:lstStyle/>
          <a:p>
            <a:r>
              <a:rPr kumimoji="1" lang="ja-JP" altLang="en-US" sz="2400" dirty="0">
                <a:latin typeface="HGSｺﾞｼｯｸE" panose="020B0900000000000000" pitchFamily="50" charset="-128"/>
                <a:ea typeface="HGSｺﾞｼｯｸE" panose="020B0900000000000000" pitchFamily="50" charset="-128"/>
              </a:rPr>
              <a:t>フィールドのポリゴンの法線の向きで壁か床か判断し、</a:t>
            </a:r>
            <a:endParaRPr kumimoji="1" lang="en-US" altLang="ja-JP" sz="2400" dirty="0">
              <a:latin typeface="HGSｺﾞｼｯｸE" panose="020B0900000000000000" pitchFamily="50" charset="-128"/>
              <a:ea typeface="HGSｺﾞｼｯｸE" panose="020B0900000000000000" pitchFamily="50" charset="-128"/>
            </a:endParaRPr>
          </a:p>
          <a:p>
            <a:pPr marL="0" indent="0">
              <a:buNone/>
            </a:pPr>
            <a:r>
              <a:rPr lang="ja-JP" altLang="en-US" sz="2400" dirty="0">
                <a:latin typeface="HGSｺﾞｼｯｸE" panose="020B0900000000000000" pitchFamily="50" charset="-128"/>
                <a:ea typeface="HGSｺﾞｼｯｸE" panose="020B0900000000000000" pitchFamily="50" charset="-128"/>
              </a:rPr>
              <a:t>当たり判定の処理を行った</a:t>
            </a:r>
            <a:endParaRPr kumimoji="1" lang="en-US" altLang="ja-JP" sz="2400" dirty="0">
              <a:latin typeface="HGSｺﾞｼｯｸE" panose="020B0900000000000000" pitchFamily="50" charset="-128"/>
              <a:ea typeface="HGSｺﾞｼｯｸE" panose="020B0900000000000000" pitchFamily="50" charset="-128"/>
            </a:endParaRPr>
          </a:p>
        </p:txBody>
      </p:sp>
      <p:sp>
        <p:nvSpPr>
          <p:cNvPr id="8" name="テキスト ボックス 7">
            <a:extLst>
              <a:ext uri="{FF2B5EF4-FFF2-40B4-BE49-F238E27FC236}">
                <a16:creationId xmlns:a16="http://schemas.microsoft.com/office/drawing/2014/main" id="{7F2FA163-C370-45A4-9D49-8634EEEBE24F}"/>
              </a:ext>
            </a:extLst>
          </p:cNvPr>
          <p:cNvSpPr txBox="1"/>
          <p:nvPr/>
        </p:nvSpPr>
        <p:spPr>
          <a:xfrm>
            <a:off x="353576" y="2798037"/>
            <a:ext cx="385773" cy="3785652"/>
          </a:xfrm>
          <a:prstGeom prst="rect">
            <a:avLst/>
          </a:prstGeom>
          <a:noFill/>
        </p:spPr>
        <p:txBody>
          <a:bodyPr wrap="square" rtlCol="0">
            <a:spAutoFit/>
          </a:bodyPr>
          <a:lstStyle/>
          <a:p>
            <a:r>
              <a:rPr kumimoji="1" lang="ja-JP" altLang="en-US" sz="2000" dirty="0">
                <a:latin typeface="HGSｺﾞｼｯｸE" panose="020B0900000000000000" pitchFamily="50" charset="-128"/>
                <a:ea typeface="HGSｺﾞｼｯｸE" panose="020B0900000000000000" pitchFamily="50" charset="-128"/>
              </a:rPr>
              <a:t>→</a:t>
            </a:r>
            <a:endParaRPr kumimoji="1" lang="en-US" altLang="ja-JP" sz="2000" dirty="0">
              <a:latin typeface="HGSｺﾞｼｯｸE" panose="020B0900000000000000" pitchFamily="50" charset="-128"/>
              <a:ea typeface="HGSｺﾞｼｯｸE" panose="020B0900000000000000" pitchFamily="50" charset="-128"/>
            </a:endParaRPr>
          </a:p>
          <a:p>
            <a:r>
              <a:rPr kumimoji="1" lang="ja-JP" altLang="en-US" sz="2000" dirty="0">
                <a:latin typeface="HGSｺﾞｼｯｸE" panose="020B0900000000000000" pitchFamily="50" charset="-128"/>
                <a:ea typeface="HGSｺﾞｼｯｸE" panose="020B0900000000000000" pitchFamily="50" charset="-128"/>
              </a:rPr>
              <a:t>壁にぶつかった時の処理</a:t>
            </a:r>
          </a:p>
        </p:txBody>
      </p:sp>
      <p:sp>
        <p:nvSpPr>
          <p:cNvPr id="10" name="テキスト ボックス 9">
            <a:extLst>
              <a:ext uri="{FF2B5EF4-FFF2-40B4-BE49-F238E27FC236}">
                <a16:creationId xmlns:a16="http://schemas.microsoft.com/office/drawing/2014/main" id="{1C92B0A3-7548-474E-90CF-E6D6BE45BA83}"/>
              </a:ext>
            </a:extLst>
          </p:cNvPr>
          <p:cNvSpPr txBox="1"/>
          <p:nvPr/>
        </p:nvSpPr>
        <p:spPr>
          <a:xfrm>
            <a:off x="4395673" y="2883912"/>
            <a:ext cx="440322" cy="3785652"/>
          </a:xfrm>
          <a:prstGeom prst="rect">
            <a:avLst/>
          </a:prstGeom>
          <a:noFill/>
        </p:spPr>
        <p:txBody>
          <a:bodyPr wrap="square" rtlCol="0">
            <a:spAutoFit/>
          </a:bodyPr>
          <a:lstStyle/>
          <a:p>
            <a:r>
              <a:rPr kumimoji="1" lang="ja-JP" altLang="en-US" sz="2000" dirty="0">
                <a:latin typeface="HGSｺﾞｼｯｸE" panose="020B0900000000000000" pitchFamily="50" charset="-128"/>
                <a:ea typeface="HGSｺﾞｼｯｸE" panose="020B0900000000000000" pitchFamily="50" charset="-128"/>
              </a:rPr>
              <a:t>床にぶつかった時の処理</a:t>
            </a:r>
            <a:endParaRPr kumimoji="1" lang="en-US" altLang="ja-JP" sz="2000" dirty="0">
              <a:latin typeface="HGSｺﾞｼｯｸE" panose="020B0900000000000000" pitchFamily="50" charset="-128"/>
              <a:ea typeface="HGSｺﾞｼｯｸE" panose="020B0900000000000000" pitchFamily="50" charset="-128"/>
            </a:endParaRPr>
          </a:p>
          <a:p>
            <a:r>
              <a:rPr kumimoji="1" lang="ja-JP" altLang="en-US" sz="2000" dirty="0">
                <a:latin typeface="HGSｺﾞｼｯｸE" panose="020B0900000000000000" pitchFamily="50" charset="-128"/>
                <a:ea typeface="HGSｺﾞｼｯｸE" panose="020B0900000000000000" pitchFamily="50" charset="-128"/>
              </a:rPr>
              <a:t>←</a:t>
            </a:r>
          </a:p>
        </p:txBody>
      </p:sp>
      <p:pic>
        <p:nvPicPr>
          <p:cNvPr id="14" name="図 13">
            <a:extLst>
              <a:ext uri="{FF2B5EF4-FFF2-40B4-BE49-F238E27FC236}">
                <a16:creationId xmlns:a16="http://schemas.microsoft.com/office/drawing/2014/main" id="{14414138-99D8-4094-97FE-06CBD4679D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6671" y="3107478"/>
            <a:ext cx="5304799" cy="3166771"/>
          </a:xfrm>
          <a:prstGeom prst="rect">
            <a:avLst/>
          </a:prstGeom>
        </p:spPr>
      </p:pic>
      <p:pic>
        <p:nvPicPr>
          <p:cNvPr id="16" name="図 15">
            <a:extLst>
              <a:ext uri="{FF2B5EF4-FFF2-40B4-BE49-F238E27FC236}">
                <a16:creationId xmlns:a16="http://schemas.microsoft.com/office/drawing/2014/main" id="{C8BECD03-6F64-4C15-8F37-450A8451DD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9403" y="4896998"/>
            <a:ext cx="3218990" cy="1828448"/>
          </a:xfrm>
          <a:prstGeom prst="rect">
            <a:avLst/>
          </a:prstGeom>
          <a:ln w="28575">
            <a:noFill/>
          </a:ln>
        </p:spPr>
      </p:pic>
      <p:pic>
        <p:nvPicPr>
          <p:cNvPr id="18" name="図 17">
            <a:extLst>
              <a:ext uri="{FF2B5EF4-FFF2-40B4-BE49-F238E27FC236}">
                <a16:creationId xmlns:a16="http://schemas.microsoft.com/office/drawing/2014/main" id="{4F0B2D1F-55CA-4E6C-B190-D3B0EB64EC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404" y="2689204"/>
            <a:ext cx="3218990" cy="1962455"/>
          </a:xfrm>
          <a:prstGeom prst="rect">
            <a:avLst/>
          </a:prstGeom>
          <a:ln w="28575">
            <a:noFill/>
          </a:ln>
        </p:spPr>
      </p:pic>
    </p:spTree>
    <p:extLst>
      <p:ext uri="{BB962C8B-B14F-4D97-AF65-F5344CB8AC3E}">
        <p14:creationId xmlns:p14="http://schemas.microsoft.com/office/powerpoint/2010/main" val="2235053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0CAE7-8073-4D9B-A8B1-399FC59D6300}"/>
              </a:ext>
            </a:extLst>
          </p:cNvPr>
          <p:cNvSpPr>
            <a:spLocks noGrp="1"/>
          </p:cNvSpPr>
          <p:nvPr>
            <p:ph type="title"/>
          </p:nvPr>
        </p:nvSpPr>
        <p:spPr/>
        <p:txBody>
          <a:bodyPr/>
          <a:lstStyle/>
          <a:p>
            <a:r>
              <a:rPr lang="ja-JP" altLang="en-US" sz="4800" dirty="0">
                <a:latin typeface="HGSｺﾞｼｯｸE" panose="020B0900000000000000" pitchFamily="50" charset="-128"/>
                <a:ea typeface="HGSｺﾞｼｯｸE" panose="020B0900000000000000" pitchFamily="50" charset="-128"/>
              </a:rPr>
              <a:t>デカヘッド　カメラワーク</a:t>
            </a:r>
            <a:endParaRPr kumimoji="1" lang="ja-JP" altLang="en-US" dirty="0"/>
          </a:p>
        </p:txBody>
      </p:sp>
      <p:sp>
        <p:nvSpPr>
          <p:cNvPr id="3" name="コンテンツ プレースホルダー 2">
            <a:extLst>
              <a:ext uri="{FF2B5EF4-FFF2-40B4-BE49-F238E27FC236}">
                <a16:creationId xmlns:a16="http://schemas.microsoft.com/office/drawing/2014/main" id="{6440B943-2B7B-40ED-8BF3-3EAADE27C3D4}"/>
              </a:ext>
            </a:extLst>
          </p:cNvPr>
          <p:cNvSpPr>
            <a:spLocks noGrp="1"/>
          </p:cNvSpPr>
          <p:nvPr>
            <p:ph idx="1"/>
          </p:nvPr>
        </p:nvSpPr>
        <p:spPr>
          <a:xfrm>
            <a:off x="1009404" y="1615741"/>
            <a:ext cx="7172696" cy="4195481"/>
          </a:xfrm>
        </p:spPr>
        <p:txBody>
          <a:bodyPr>
            <a:normAutofit/>
          </a:bodyPr>
          <a:lstStyle/>
          <a:p>
            <a:r>
              <a:rPr kumimoji="1" lang="ja-JP" altLang="en-US" sz="2400" dirty="0">
                <a:latin typeface="HGSｺﾞｼｯｸE" panose="020B0900000000000000" pitchFamily="50" charset="-128"/>
                <a:ea typeface="HGSｺﾞｼｯｸE" panose="020B0900000000000000" pitchFamily="50" charset="-128"/>
              </a:rPr>
              <a:t>画面に動きを出すために、</a:t>
            </a:r>
            <a:br>
              <a:rPr kumimoji="1" lang="en-US" altLang="ja-JP" sz="2400" dirty="0">
                <a:latin typeface="HGSｺﾞｼｯｸE" panose="020B0900000000000000" pitchFamily="50" charset="-128"/>
                <a:ea typeface="HGSｺﾞｼｯｸE" panose="020B0900000000000000" pitchFamily="50" charset="-128"/>
              </a:rPr>
            </a:br>
            <a:r>
              <a:rPr kumimoji="1" lang="ja-JP" altLang="en-US" sz="2400" dirty="0">
                <a:latin typeface="HGSｺﾞｼｯｸE" panose="020B0900000000000000" pitchFamily="50" charset="-128"/>
                <a:ea typeface="HGSｺﾞｼｯｸE" panose="020B0900000000000000" pitchFamily="50" charset="-128"/>
              </a:rPr>
              <a:t>キャラクターを画面中央に固定するのではなく、</a:t>
            </a:r>
            <a:br>
              <a:rPr kumimoji="1" lang="en-US" altLang="ja-JP" sz="2400" dirty="0">
                <a:latin typeface="HGSｺﾞｼｯｸE" panose="020B0900000000000000" pitchFamily="50" charset="-128"/>
                <a:ea typeface="HGSｺﾞｼｯｸE" panose="020B0900000000000000" pitchFamily="50" charset="-128"/>
              </a:rPr>
            </a:br>
            <a:r>
              <a:rPr kumimoji="1" lang="ja-JP" altLang="en-US" sz="2400" dirty="0">
                <a:latin typeface="HGSｺﾞｼｯｸE" panose="020B0900000000000000" pitchFamily="50" charset="-128"/>
                <a:ea typeface="HGSｺﾞｼｯｸE" panose="020B0900000000000000" pitchFamily="50" charset="-128"/>
              </a:rPr>
              <a:t>画面全体をキャラクターが動き回るような</a:t>
            </a:r>
            <a:br>
              <a:rPr kumimoji="1" lang="en-US" altLang="ja-JP" sz="2400" dirty="0">
                <a:latin typeface="HGSｺﾞｼｯｸE" panose="020B0900000000000000" pitchFamily="50" charset="-128"/>
                <a:ea typeface="HGSｺﾞｼｯｸE" panose="020B0900000000000000" pitchFamily="50" charset="-128"/>
              </a:rPr>
            </a:br>
            <a:r>
              <a:rPr kumimoji="1" lang="ja-JP" altLang="en-US" sz="2400" dirty="0">
                <a:latin typeface="HGSｺﾞｼｯｸE" panose="020B0900000000000000" pitchFamily="50" charset="-128"/>
                <a:ea typeface="HGSｺﾞｼｯｸE" panose="020B0900000000000000" pitchFamily="50" charset="-128"/>
              </a:rPr>
              <a:t>カメラワークを実装。</a:t>
            </a:r>
            <a:endParaRPr kumimoji="1" lang="en-US" altLang="ja-JP" sz="2400" dirty="0">
              <a:latin typeface="HGSｺﾞｼｯｸE" panose="020B0900000000000000" pitchFamily="50" charset="-128"/>
              <a:ea typeface="HGSｺﾞｼｯｸE" panose="020B0900000000000000" pitchFamily="50" charset="-128"/>
            </a:endParaRPr>
          </a:p>
          <a:p>
            <a:endParaRPr lang="en-US" altLang="ja-JP" sz="2400" dirty="0">
              <a:latin typeface="HGSｺﾞｼｯｸE" panose="020B0900000000000000" pitchFamily="50" charset="-128"/>
              <a:ea typeface="HGSｺﾞｼｯｸE" panose="020B0900000000000000" pitchFamily="50" charset="-128"/>
            </a:endParaRPr>
          </a:p>
          <a:p>
            <a:r>
              <a:rPr kumimoji="1" lang="ja-JP" altLang="en-US" sz="2400" dirty="0">
                <a:latin typeface="HGSｺﾞｼｯｸE" panose="020B0900000000000000" pitchFamily="50" charset="-128"/>
                <a:ea typeface="HGSｺﾞｼｯｸE" panose="020B0900000000000000" pitchFamily="50" charset="-128"/>
              </a:rPr>
              <a:t>常に敵の場所がわかるように</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敵とプレイヤーの間の座標を</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ターゲット座標としている</a:t>
            </a:r>
            <a:endParaRPr kumimoji="1" lang="en-US" altLang="ja-JP" sz="2400" dirty="0">
              <a:latin typeface="HGSｺﾞｼｯｸE" panose="020B0900000000000000" pitchFamily="50" charset="-128"/>
              <a:ea typeface="HGSｺﾞｼｯｸE" panose="020B0900000000000000" pitchFamily="50" charset="-128"/>
            </a:endParaRPr>
          </a:p>
        </p:txBody>
      </p:sp>
      <p:pic>
        <p:nvPicPr>
          <p:cNvPr id="7" name="図 6">
            <a:extLst>
              <a:ext uri="{FF2B5EF4-FFF2-40B4-BE49-F238E27FC236}">
                <a16:creationId xmlns:a16="http://schemas.microsoft.com/office/drawing/2014/main" id="{0C2281B5-37DA-4E93-9A2B-8603F2499E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1894" y="3821973"/>
            <a:ext cx="4594412" cy="2583309"/>
          </a:xfrm>
          <a:prstGeom prst="rect">
            <a:avLst/>
          </a:prstGeom>
        </p:spPr>
      </p:pic>
      <p:pic>
        <p:nvPicPr>
          <p:cNvPr id="15" name="図 14">
            <a:extLst>
              <a:ext uri="{FF2B5EF4-FFF2-40B4-BE49-F238E27FC236}">
                <a16:creationId xmlns:a16="http://schemas.microsoft.com/office/drawing/2014/main" id="{C3BEB928-AAE9-40AE-9F86-DF1314D698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6821" y="2649808"/>
            <a:ext cx="4311916" cy="2424273"/>
          </a:xfrm>
          <a:prstGeom prst="rect">
            <a:avLst/>
          </a:prstGeom>
        </p:spPr>
      </p:pic>
    </p:spTree>
    <p:extLst>
      <p:ext uri="{BB962C8B-B14F-4D97-AF65-F5344CB8AC3E}">
        <p14:creationId xmlns:p14="http://schemas.microsoft.com/office/powerpoint/2010/main" val="6639528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0CAE7-8073-4D9B-A8B1-399FC59D6300}"/>
              </a:ext>
            </a:extLst>
          </p:cNvPr>
          <p:cNvSpPr>
            <a:spLocks noGrp="1"/>
          </p:cNvSpPr>
          <p:nvPr>
            <p:ph type="title"/>
          </p:nvPr>
        </p:nvSpPr>
        <p:spPr/>
        <p:txBody>
          <a:bodyPr/>
          <a:lstStyle/>
          <a:p>
            <a:r>
              <a:rPr lang="ja-JP" altLang="en-US" sz="4800" dirty="0">
                <a:latin typeface="HGSｺﾞｼｯｸE" panose="020B0900000000000000" pitchFamily="50" charset="-128"/>
                <a:ea typeface="HGSｺﾞｼｯｸE" panose="020B0900000000000000" pitchFamily="50" charset="-128"/>
              </a:rPr>
              <a:t>デカヘッド　カメラワーク　</a:t>
            </a:r>
            <a:endParaRPr kumimoji="1" lang="ja-JP" altLang="en-US" dirty="0"/>
          </a:p>
        </p:txBody>
      </p:sp>
      <p:sp>
        <p:nvSpPr>
          <p:cNvPr id="3" name="コンテンツ プレースホルダー 2">
            <a:extLst>
              <a:ext uri="{FF2B5EF4-FFF2-40B4-BE49-F238E27FC236}">
                <a16:creationId xmlns:a16="http://schemas.microsoft.com/office/drawing/2014/main" id="{6440B943-2B7B-40ED-8BF3-3EAADE27C3D4}"/>
              </a:ext>
            </a:extLst>
          </p:cNvPr>
          <p:cNvSpPr>
            <a:spLocks noGrp="1"/>
          </p:cNvSpPr>
          <p:nvPr>
            <p:ph idx="1"/>
          </p:nvPr>
        </p:nvSpPr>
        <p:spPr>
          <a:xfrm>
            <a:off x="1009404" y="1615741"/>
            <a:ext cx="7172696" cy="4195481"/>
          </a:xfrm>
        </p:spPr>
        <p:txBody>
          <a:bodyPr>
            <a:normAutofit/>
          </a:bodyPr>
          <a:lstStyle/>
          <a:p>
            <a:r>
              <a:rPr lang="ja-JP" altLang="en-US" sz="2400" dirty="0">
                <a:latin typeface="HGSｺﾞｼｯｸE" panose="020B0900000000000000" pitchFamily="50" charset="-128"/>
                <a:ea typeface="HGSｺﾞｼｯｸE" panose="020B0900000000000000" pitchFamily="50" charset="-128"/>
              </a:rPr>
              <a:t>キャラクターが高速移動するような際にカメラを一瞬だけおいていくことによって</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キャラクターの速度感をプレイヤーが感じやすいように工夫をした。</a:t>
            </a:r>
            <a:br>
              <a:rPr lang="en-US" altLang="ja-JP" sz="2400" dirty="0">
                <a:latin typeface="HGSｺﾞｼｯｸE" panose="020B0900000000000000" pitchFamily="50" charset="-128"/>
                <a:ea typeface="HGSｺﾞｼｯｸE" panose="020B0900000000000000" pitchFamily="50" charset="-128"/>
              </a:rPr>
            </a:br>
            <a:endParaRPr lang="en-US" altLang="ja-JP" sz="2400" dirty="0">
              <a:latin typeface="HGSｺﾞｼｯｸE" panose="020B0900000000000000" pitchFamily="50" charset="-128"/>
              <a:ea typeface="HGSｺﾞｼｯｸE" panose="020B0900000000000000" pitchFamily="50" charset="-128"/>
            </a:endParaRPr>
          </a:p>
          <a:p>
            <a:r>
              <a:rPr kumimoji="1" lang="ja-JP" altLang="en-US" sz="2400" dirty="0">
                <a:latin typeface="HGSｺﾞｼｯｸE" panose="020B0900000000000000" pitchFamily="50" charset="-128"/>
                <a:ea typeface="HGSｺﾞｼｯｸE" panose="020B0900000000000000" pitchFamily="50" charset="-128"/>
              </a:rPr>
              <a:t>瞬間移動の際にはカメラをワープさせ、</a:t>
            </a:r>
            <a:br>
              <a:rPr kumimoji="1" lang="en-US" altLang="ja-JP" sz="2400" dirty="0">
                <a:latin typeface="HGSｺﾞｼｯｸE" panose="020B0900000000000000" pitchFamily="50" charset="-128"/>
                <a:ea typeface="HGSｺﾞｼｯｸE" panose="020B0900000000000000" pitchFamily="50" charset="-128"/>
              </a:rPr>
            </a:br>
            <a:r>
              <a:rPr kumimoji="1" lang="ja-JP" altLang="en-US" sz="2400" dirty="0">
                <a:latin typeface="HGSｺﾞｼｯｸE" panose="020B0900000000000000" pitchFamily="50" charset="-128"/>
                <a:ea typeface="HGSｺﾞｼｯｸE" panose="020B0900000000000000" pitchFamily="50" charset="-128"/>
              </a:rPr>
              <a:t>高速移動の際にはカメラを</a:t>
            </a:r>
            <a:br>
              <a:rPr kumimoji="1" lang="en-US" altLang="ja-JP" sz="2400" dirty="0">
                <a:latin typeface="HGSｺﾞｼｯｸE" panose="020B0900000000000000" pitchFamily="50" charset="-128"/>
                <a:ea typeface="HGSｺﾞｼｯｸE" panose="020B0900000000000000" pitchFamily="50" charset="-128"/>
              </a:rPr>
            </a:br>
            <a:r>
              <a:rPr kumimoji="1" lang="ja-JP" altLang="en-US" sz="2400" dirty="0">
                <a:latin typeface="HGSｺﾞｼｯｸE" panose="020B0900000000000000" pitchFamily="50" charset="-128"/>
                <a:ea typeface="HGSｺﾞｼｯｸE" panose="020B0900000000000000" pitchFamily="50" charset="-128"/>
              </a:rPr>
              <a:t>早く動かし追いつくことによって</a:t>
            </a:r>
            <a:br>
              <a:rPr kumimoji="1" lang="en-US" altLang="ja-JP" sz="2400" dirty="0">
                <a:latin typeface="HGSｺﾞｼｯｸE" panose="020B0900000000000000" pitchFamily="50" charset="-128"/>
                <a:ea typeface="HGSｺﾞｼｯｸE" panose="020B0900000000000000" pitchFamily="50" charset="-128"/>
              </a:rPr>
            </a:br>
            <a:r>
              <a:rPr kumimoji="1" lang="ja-JP" altLang="en-US" sz="2400" dirty="0">
                <a:latin typeface="HGSｺﾞｼｯｸE" panose="020B0900000000000000" pitchFamily="50" charset="-128"/>
                <a:ea typeface="HGSｺﾞｼｯｸE" panose="020B0900000000000000" pitchFamily="50" charset="-128"/>
              </a:rPr>
              <a:t>それぞれの動きの違いを感じるような</a:t>
            </a:r>
            <a:br>
              <a:rPr kumimoji="1" lang="en-US" altLang="ja-JP" sz="2400" dirty="0">
                <a:latin typeface="HGSｺﾞｼｯｸE" panose="020B0900000000000000" pitchFamily="50" charset="-128"/>
                <a:ea typeface="HGSｺﾞｼｯｸE" panose="020B0900000000000000" pitchFamily="50" charset="-128"/>
              </a:rPr>
            </a:br>
            <a:r>
              <a:rPr kumimoji="1" lang="ja-JP" altLang="en-US" sz="2400" dirty="0">
                <a:latin typeface="HGSｺﾞｼｯｸE" panose="020B0900000000000000" pitchFamily="50" charset="-128"/>
                <a:ea typeface="HGSｺﾞｼｯｸE" panose="020B0900000000000000" pitchFamily="50" charset="-128"/>
              </a:rPr>
              <a:t>カメラに調整した。</a:t>
            </a:r>
            <a:endParaRPr kumimoji="1" lang="en-US" altLang="ja-JP" sz="2400" dirty="0">
              <a:latin typeface="HGSｺﾞｼｯｸE" panose="020B0900000000000000" pitchFamily="50" charset="-128"/>
              <a:ea typeface="HGSｺﾞｼｯｸE" panose="020B0900000000000000" pitchFamily="50" charset="-128"/>
            </a:endParaRPr>
          </a:p>
        </p:txBody>
      </p:sp>
      <p:pic>
        <p:nvPicPr>
          <p:cNvPr id="9" name="図 8">
            <a:extLst>
              <a:ext uri="{FF2B5EF4-FFF2-40B4-BE49-F238E27FC236}">
                <a16:creationId xmlns:a16="http://schemas.microsoft.com/office/drawing/2014/main" id="{84B24019-601F-4764-9A64-B19F0A4A34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6517" y="4103436"/>
            <a:ext cx="3922910" cy="2519042"/>
          </a:xfrm>
          <a:prstGeom prst="rect">
            <a:avLst/>
          </a:prstGeom>
        </p:spPr>
      </p:pic>
      <p:pic>
        <p:nvPicPr>
          <p:cNvPr id="12" name="図 11">
            <a:extLst>
              <a:ext uri="{FF2B5EF4-FFF2-40B4-BE49-F238E27FC236}">
                <a16:creationId xmlns:a16="http://schemas.microsoft.com/office/drawing/2014/main" id="{883C8303-CD38-4B47-AF57-1B43A694C8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5393" y="1456470"/>
            <a:ext cx="3479261" cy="2342937"/>
          </a:xfrm>
          <a:prstGeom prst="rect">
            <a:avLst/>
          </a:prstGeom>
        </p:spPr>
      </p:pic>
      <p:sp>
        <p:nvSpPr>
          <p:cNvPr id="7" name="矢印: 上 6">
            <a:extLst>
              <a:ext uri="{FF2B5EF4-FFF2-40B4-BE49-F238E27FC236}">
                <a16:creationId xmlns:a16="http://schemas.microsoft.com/office/drawing/2014/main" id="{589BC83B-17EB-4A45-A610-418BB795E644}"/>
              </a:ext>
            </a:extLst>
          </p:cNvPr>
          <p:cNvSpPr/>
          <p:nvPr/>
        </p:nvSpPr>
        <p:spPr>
          <a:xfrm rot="1193599">
            <a:off x="9964041" y="3472109"/>
            <a:ext cx="1049338" cy="1178626"/>
          </a:xfrm>
          <a:prstGeom prst="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638876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0CAE7-8073-4D9B-A8B1-399FC59D6300}"/>
              </a:ext>
            </a:extLst>
          </p:cNvPr>
          <p:cNvSpPr>
            <a:spLocks noGrp="1"/>
          </p:cNvSpPr>
          <p:nvPr>
            <p:ph type="title"/>
          </p:nvPr>
        </p:nvSpPr>
        <p:spPr/>
        <p:txBody>
          <a:bodyPr/>
          <a:lstStyle/>
          <a:p>
            <a:r>
              <a:rPr lang="ja-JP" altLang="en-US" sz="4800" dirty="0">
                <a:latin typeface="HGSｺﾞｼｯｸE" panose="020B0900000000000000" pitchFamily="50" charset="-128"/>
                <a:ea typeface="HGSｺﾞｼｯｸE" panose="020B0900000000000000" pitchFamily="50" charset="-128"/>
              </a:rPr>
              <a:t>デカヘッド　駆け引き</a:t>
            </a:r>
            <a:endParaRPr kumimoji="1" lang="ja-JP" altLang="en-US" dirty="0"/>
          </a:p>
        </p:txBody>
      </p:sp>
      <p:sp>
        <p:nvSpPr>
          <p:cNvPr id="3" name="コンテンツ プレースホルダー 2">
            <a:extLst>
              <a:ext uri="{FF2B5EF4-FFF2-40B4-BE49-F238E27FC236}">
                <a16:creationId xmlns:a16="http://schemas.microsoft.com/office/drawing/2014/main" id="{6440B943-2B7B-40ED-8BF3-3EAADE27C3D4}"/>
              </a:ext>
            </a:extLst>
          </p:cNvPr>
          <p:cNvSpPr>
            <a:spLocks noGrp="1"/>
          </p:cNvSpPr>
          <p:nvPr>
            <p:ph idx="1"/>
          </p:nvPr>
        </p:nvSpPr>
        <p:spPr>
          <a:xfrm>
            <a:off x="1009404" y="1615741"/>
            <a:ext cx="7172696" cy="4195481"/>
          </a:xfrm>
        </p:spPr>
        <p:txBody>
          <a:bodyPr>
            <a:normAutofit/>
          </a:bodyPr>
          <a:lstStyle/>
          <a:p>
            <a:r>
              <a:rPr kumimoji="1" lang="ja-JP" altLang="en-US" sz="2400" dirty="0">
                <a:latin typeface="HGSｺﾞｼｯｸE" panose="020B0900000000000000" pitchFamily="50" charset="-128"/>
                <a:ea typeface="HGSｺﾞｼｯｸE" panose="020B0900000000000000" pitchFamily="50" charset="-128"/>
              </a:rPr>
              <a:t>攻撃を後ろから受けた際にはガードができないや</a:t>
            </a:r>
            <a:r>
              <a:rPr lang="ja-JP" altLang="en-US" sz="2400" dirty="0">
                <a:latin typeface="HGSｺﾞｼｯｸE" panose="020B0900000000000000" pitchFamily="50" charset="-128"/>
                <a:ea typeface="HGSｺﾞｼｯｸE" panose="020B0900000000000000" pitchFamily="50" charset="-128"/>
              </a:rPr>
              <a:t>ダメージ量などを変化させることで単調なゲームにならないように調整。</a:t>
            </a:r>
            <a:endParaRPr lang="en-US" altLang="ja-JP" sz="2400" dirty="0">
              <a:latin typeface="HGSｺﾞｼｯｸE" panose="020B0900000000000000" pitchFamily="50" charset="-128"/>
              <a:ea typeface="HGSｺﾞｼｯｸE" panose="020B0900000000000000" pitchFamily="50" charset="-128"/>
            </a:endParaRPr>
          </a:p>
          <a:p>
            <a:endParaRPr lang="en-US" altLang="ja-JP" sz="2400" dirty="0">
              <a:latin typeface="HGSｺﾞｼｯｸE" panose="020B0900000000000000" pitchFamily="50" charset="-128"/>
              <a:ea typeface="HGSｺﾞｼｯｸE" panose="020B0900000000000000" pitchFamily="50" charset="-128"/>
            </a:endParaRPr>
          </a:p>
          <a:p>
            <a:r>
              <a:rPr lang="ja-JP" altLang="en-US" sz="2400" dirty="0">
                <a:latin typeface="HGSｺﾞｼｯｸE" panose="020B0900000000000000" pitchFamily="50" charset="-128"/>
                <a:ea typeface="HGSｺﾞｼｯｸE" panose="020B0900000000000000" pitchFamily="50" charset="-128"/>
              </a:rPr>
              <a:t>相手の攻撃をステップで回避してから</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攻撃するなどただ攻撃するだけでなく、</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プレイヤーに相手との駆け引きの</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楽しさを味わってもらうように工夫をした。</a:t>
            </a:r>
            <a:endParaRPr lang="en-US" altLang="ja-JP" sz="2400" dirty="0">
              <a:latin typeface="HGSｺﾞｼｯｸE" panose="020B0900000000000000" pitchFamily="50" charset="-128"/>
              <a:ea typeface="HGSｺﾞｼｯｸE" panose="020B0900000000000000" pitchFamily="50" charset="-128"/>
            </a:endParaRPr>
          </a:p>
        </p:txBody>
      </p:sp>
      <p:pic>
        <p:nvPicPr>
          <p:cNvPr id="5" name="図 4">
            <a:extLst>
              <a:ext uri="{FF2B5EF4-FFF2-40B4-BE49-F238E27FC236}">
                <a16:creationId xmlns:a16="http://schemas.microsoft.com/office/drawing/2014/main" id="{EECA46E6-6C3C-4497-B33E-D6E4633289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1623" y="1338009"/>
            <a:ext cx="3338421" cy="2601512"/>
          </a:xfrm>
          <a:prstGeom prst="rect">
            <a:avLst/>
          </a:prstGeom>
        </p:spPr>
      </p:pic>
      <p:pic>
        <p:nvPicPr>
          <p:cNvPr id="8" name="図 7">
            <a:extLst>
              <a:ext uri="{FF2B5EF4-FFF2-40B4-BE49-F238E27FC236}">
                <a16:creationId xmlns:a16="http://schemas.microsoft.com/office/drawing/2014/main" id="{CBE89F7F-7E1A-4EBC-B6B4-E21E28C9F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4652" y="4119494"/>
            <a:ext cx="3537944" cy="2544529"/>
          </a:xfrm>
          <a:prstGeom prst="rect">
            <a:avLst/>
          </a:prstGeom>
        </p:spPr>
      </p:pic>
    </p:spTree>
    <p:extLst>
      <p:ext uri="{BB962C8B-B14F-4D97-AF65-F5344CB8AC3E}">
        <p14:creationId xmlns:p14="http://schemas.microsoft.com/office/powerpoint/2010/main" val="3244183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0CAE7-8073-4D9B-A8B1-399FC59D6300}"/>
              </a:ext>
            </a:extLst>
          </p:cNvPr>
          <p:cNvSpPr>
            <a:spLocks noGrp="1"/>
          </p:cNvSpPr>
          <p:nvPr>
            <p:ph type="title"/>
          </p:nvPr>
        </p:nvSpPr>
        <p:spPr/>
        <p:txBody>
          <a:bodyPr/>
          <a:lstStyle/>
          <a:p>
            <a:r>
              <a:rPr lang="ja-JP" altLang="en-US" sz="4800" dirty="0">
                <a:latin typeface="HGSｺﾞｼｯｸE" panose="020B0900000000000000" pitchFamily="50" charset="-128"/>
                <a:ea typeface="HGSｺﾞｼｯｸE" panose="020B0900000000000000" pitchFamily="50" charset="-128"/>
              </a:rPr>
              <a:t>デカヘッド　駆け引き</a:t>
            </a:r>
            <a:endParaRPr kumimoji="1" lang="ja-JP" altLang="en-US" dirty="0"/>
          </a:p>
        </p:txBody>
      </p:sp>
      <p:sp>
        <p:nvSpPr>
          <p:cNvPr id="3" name="コンテンツ プレースホルダー 2">
            <a:extLst>
              <a:ext uri="{FF2B5EF4-FFF2-40B4-BE49-F238E27FC236}">
                <a16:creationId xmlns:a16="http://schemas.microsoft.com/office/drawing/2014/main" id="{6440B943-2B7B-40ED-8BF3-3EAADE27C3D4}"/>
              </a:ext>
            </a:extLst>
          </p:cNvPr>
          <p:cNvSpPr>
            <a:spLocks noGrp="1"/>
          </p:cNvSpPr>
          <p:nvPr>
            <p:ph idx="1"/>
          </p:nvPr>
        </p:nvSpPr>
        <p:spPr>
          <a:xfrm>
            <a:off x="1009404" y="1615741"/>
            <a:ext cx="7172696" cy="4195481"/>
          </a:xfrm>
        </p:spPr>
        <p:txBody>
          <a:bodyPr>
            <a:normAutofit/>
          </a:bodyPr>
          <a:lstStyle/>
          <a:p>
            <a:r>
              <a:rPr lang="ja-JP" altLang="en-US" sz="2400" dirty="0">
                <a:latin typeface="HGSｺﾞｼｯｸE" panose="020B0900000000000000" pitchFamily="50" charset="-128"/>
                <a:ea typeface="HGSｺﾞｼｯｸE" panose="020B0900000000000000" pitchFamily="50" charset="-128"/>
              </a:rPr>
              <a:t>気力を消費しなければダッシュや必殺技を発動できないようにすることによって、</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攻撃をやめて気力をチャージするのか、</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攻撃し続けてダメージを与えるのかを</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プレイヤーに考えさせることによって、</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単調なゲームにならないように工夫をした。</a:t>
            </a:r>
            <a:endParaRPr lang="en-US" altLang="ja-JP" sz="2400" dirty="0">
              <a:latin typeface="HGSｺﾞｼｯｸE" panose="020B0900000000000000" pitchFamily="50" charset="-128"/>
              <a:ea typeface="HGSｺﾞｼｯｸE" panose="020B0900000000000000" pitchFamily="50" charset="-128"/>
            </a:endParaRPr>
          </a:p>
        </p:txBody>
      </p:sp>
      <p:pic>
        <p:nvPicPr>
          <p:cNvPr id="5" name="図 4">
            <a:extLst>
              <a:ext uri="{FF2B5EF4-FFF2-40B4-BE49-F238E27FC236}">
                <a16:creationId xmlns:a16="http://schemas.microsoft.com/office/drawing/2014/main" id="{6E35E2C9-DFBE-432D-B639-3BF894B8E9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14448" y="1665964"/>
            <a:ext cx="3807705" cy="2448835"/>
          </a:xfrm>
          <a:prstGeom prst="rect">
            <a:avLst/>
          </a:prstGeom>
        </p:spPr>
      </p:pic>
      <p:pic>
        <p:nvPicPr>
          <p:cNvPr id="9" name="図 8">
            <a:extLst>
              <a:ext uri="{FF2B5EF4-FFF2-40B4-BE49-F238E27FC236}">
                <a16:creationId xmlns:a16="http://schemas.microsoft.com/office/drawing/2014/main" id="{6905FDCC-6FE1-4A85-BB59-549CD30EED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53554" y="4165022"/>
            <a:ext cx="3800280" cy="2559961"/>
          </a:xfrm>
          <a:prstGeom prst="rect">
            <a:avLst/>
          </a:prstGeom>
        </p:spPr>
      </p:pic>
      <p:pic>
        <p:nvPicPr>
          <p:cNvPr id="12" name="図 11">
            <a:extLst>
              <a:ext uri="{FF2B5EF4-FFF2-40B4-BE49-F238E27FC236}">
                <a16:creationId xmlns:a16="http://schemas.microsoft.com/office/drawing/2014/main" id="{191D75FC-8F79-4378-AEC5-3647EBDF26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5604" y="4114799"/>
            <a:ext cx="3657085" cy="2559960"/>
          </a:xfrm>
          <a:prstGeom prst="rect">
            <a:avLst/>
          </a:prstGeom>
        </p:spPr>
      </p:pic>
    </p:spTree>
    <p:extLst>
      <p:ext uri="{BB962C8B-B14F-4D97-AF65-F5344CB8AC3E}">
        <p14:creationId xmlns:p14="http://schemas.microsoft.com/office/powerpoint/2010/main" val="16516587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C60CAE7-8073-4D9B-A8B1-399FC59D6300}"/>
              </a:ext>
            </a:extLst>
          </p:cNvPr>
          <p:cNvSpPr>
            <a:spLocks noGrp="1"/>
          </p:cNvSpPr>
          <p:nvPr>
            <p:ph type="title"/>
          </p:nvPr>
        </p:nvSpPr>
        <p:spPr/>
        <p:txBody>
          <a:bodyPr/>
          <a:lstStyle/>
          <a:p>
            <a:r>
              <a:rPr lang="ja-JP" altLang="en-US" sz="4800" dirty="0">
                <a:latin typeface="HGSｺﾞｼｯｸE" panose="020B0900000000000000" pitchFamily="50" charset="-128"/>
                <a:ea typeface="HGSｺﾞｼｯｸE" panose="020B0900000000000000" pitchFamily="50" charset="-128"/>
              </a:rPr>
              <a:t>デカヘッド　フレーム</a:t>
            </a:r>
            <a:endParaRPr kumimoji="1" lang="ja-JP" altLang="en-US" dirty="0"/>
          </a:p>
        </p:txBody>
      </p:sp>
      <p:sp>
        <p:nvSpPr>
          <p:cNvPr id="3" name="コンテンツ プレースホルダー 2">
            <a:extLst>
              <a:ext uri="{FF2B5EF4-FFF2-40B4-BE49-F238E27FC236}">
                <a16:creationId xmlns:a16="http://schemas.microsoft.com/office/drawing/2014/main" id="{6440B943-2B7B-40ED-8BF3-3EAADE27C3D4}"/>
              </a:ext>
            </a:extLst>
          </p:cNvPr>
          <p:cNvSpPr>
            <a:spLocks noGrp="1"/>
          </p:cNvSpPr>
          <p:nvPr>
            <p:ph idx="1"/>
          </p:nvPr>
        </p:nvSpPr>
        <p:spPr>
          <a:xfrm>
            <a:off x="1009403" y="1615742"/>
            <a:ext cx="9844643" cy="2303116"/>
          </a:xfrm>
        </p:spPr>
        <p:txBody>
          <a:bodyPr>
            <a:normAutofit/>
          </a:bodyPr>
          <a:lstStyle/>
          <a:p>
            <a:r>
              <a:rPr lang="ja-JP" altLang="en-US" sz="2400" dirty="0">
                <a:latin typeface="HGSｺﾞｼｯｸE" panose="020B0900000000000000" pitchFamily="50" charset="-128"/>
                <a:ea typeface="HGSｺﾞｼｯｸE" panose="020B0900000000000000" pitchFamily="50" charset="-128"/>
              </a:rPr>
              <a:t>それぞれの攻撃に</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発生フレーム、全体フレーム、次の攻撃に移行できるフレーム</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を実装し、後隙の長い技や発生の速い技など</a:t>
            </a:r>
            <a:br>
              <a:rPr lang="en-US" altLang="ja-JP" sz="2400" dirty="0">
                <a:latin typeface="HGSｺﾞｼｯｸE" panose="020B0900000000000000" pitchFamily="50" charset="-128"/>
                <a:ea typeface="HGSｺﾞｼｯｸE" panose="020B0900000000000000" pitchFamily="50" charset="-128"/>
              </a:rPr>
            </a:br>
            <a:r>
              <a:rPr lang="ja-JP" altLang="en-US" sz="2400" dirty="0">
                <a:latin typeface="HGSｺﾞｼｯｸE" panose="020B0900000000000000" pitchFamily="50" charset="-128"/>
                <a:ea typeface="HGSｺﾞｼｯｸE" panose="020B0900000000000000" pitchFamily="50" charset="-128"/>
              </a:rPr>
              <a:t>各技に特徴を持たせられるような設計にした。</a:t>
            </a:r>
            <a:br>
              <a:rPr lang="en-US" altLang="ja-JP" sz="2400" dirty="0">
                <a:latin typeface="HGSｺﾞｼｯｸE" panose="020B0900000000000000" pitchFamily="50" charset="-128"/>
                <a:ea typeface="HGSｺﾞｼｯｸE" panose="020B0900000000000000" pitchFamily="50" charset="-128"/>
              </a:rPr>
            </a:br>
            <a:endParaRPr lang="en-US" altLang="ja-JP" sz="2400" dirty="0">
              <a:latin typeface="HGSｺﾞｼｯｸE" panose="020B0900000000000000" pitchFamily="50" charset="-128"/>
              <a:ea typeface="HGSｺﾞｼｯｸE" panose="020B0900000000000000" pitchFamily="50" charset="-128"/>
            </a:endParaRPr>
          </a:p>
        </p:txBody>
      </p:sp>
      <p:sp>
        <p:nvSpPr>
          <p:cNvPr id="4" name="テキスト ボックス 3">
            <a:extLst>
              <a:ext uri="{FF2B5EF4-FFF2-40B4-BE49-F238E27FC236}">
                <a16:creationId xmlns:a16="http://schemas.microsoft.com/office/drawing/2014/main" id="{1A38C597-546B-4B76-9F56-17E6A2AD72F2}"/>
              </a:ext>
            </a:extLst>
          </p:cNvPr>
          <p:cNvSpPr txBox="1"/>
          <p:nvPr/>
        </p:nvSpPr>
        <p:spPr>
          <a:xfrm>
            <a:off x="440320" y="3244334"/>
            <a:ext cx="3637807" cy="369332"/>
          </a:xfrm>
          <a:prstGeom prst="rect">
            <a:avLst/>
          </a:prstGeom>
          <a:noFill/>
        </p:spPr>
        <p:txBody>
          <a:bodyPr wrap="square" rtlCol="0">
            <a:spAutoFit/>
          </a:bodyPr>
          <a:lstStyle/>
          <a:p>
            <a:r>
              <a:rPr kumimoji="1" lang="ja-JP" altLang="en-US" dirty="0"/>
              <a:t>攻撃の情報をまとめたファイル</a:t>
            </a:r>
          </a:p>
        </p:txBody>
      </p:sp>
      <p:sp>
        <p:nvSpPr>
          <p:cNvPr id="7" name="テキスト ボックス 6">
            <a:extLst>
              <a:ext uri="{FF2B5EF4-FFF2-40B4-BE49-F238E27FC236}">
                <a16:creationId xmlns:a16="http://schemas.microsoft.com/office/drawing/2014/main" id="{B57A8820-F50B-44AE-8215-007CF9D12692}"/>
              </a:ext>
            </a:extLst>
          </p:cNvPr>
          <p:cNvSpPr txBox="1"/>
          <p:nvPr/>
        </p:nvSpPr>
        <p:spPr>
          <a:xfrm>
            <a:off x="8554193" y="5460619"/>
            <a:ext cx="3637807" cy="369332"/>
          </a:xfrm>
          <a:prstGeom prst="rect">
            <a:avLst/>
          </a:prstGeom>
          <a:noFill/>
        </p:spPr>
        <p:txBody>
          <a:bodyPr wrap="square" rtlCol="0">
            <a:spAutoFit/>
          </a:bodyPr>
          <a:lstStyle/>
          <a:p>
            <a:r>
              <a:rPr kumimoji="1" lang="ja-JP" altLang="en-US" dirty="0"/>
              <a:t>キャラクターのステータス</a:t>
            </a:r>
          </a:p>
        </p:txBody>
      </p:sp>
      <p:pic>
        <p:nvPicPr>
          <p:cNvPr id="9" name="図 8">
            <a:extLst>
              <a:ext uri="{FF2B5EF4-FFF2-40B4-BE49-F238E27FC236}">
                <a16:creationId xmlns:a16="http://schemas.microsoft.com/office/drawing/2014/main" id="{D53A057A-6D9A-4954-BF2E-939829C1A9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823" y="3601349"/>
            <a:ext cx="4691972" cy="2806805"/>
          </a:xfrm>
          <a:prstGeom prst="rect">
            <a:avLst/>
          </a:prstGeom>
          <a:ln w="28575">
            <a:solidFill>
              <a:srgbClr val="FF0000"/>
            </a:solidFill>
          </a:ln>
        </p:spPr>
      </p:pic>
      <p:pic>
        <p:nvPicPr>
          <p:cNvPr id="11" name="図 10">
            <a:extLst>
              <a:ext uri="{FF2B5EF4-FFF2-40B4-BE49-F238E27FC236}">
                <a16:creationId xmlns:a16="http://schemas.microsoft.com/office/drawing/2014/main" id="{F64F91CB-9D74-4733-B580-97B562510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7771" y="5867400"/>
            <a:ext cx="8952632" cy="537882"/>
          </a:xfrm>
          <a:prstGeom prst="rect">
            <a:avLst/>
          </a:prstGeom>
          <a:ln w="28575">
            <a:solidFill>
              <a:srgbClr val="FF0000"/>
            </a:solidFill>
          </a:ln>
        </p:spPr>
      </p:pic>
    </p:spTree>
    <p:extLst>
      <p:ext uri="{BB962C8B-B14F-4D97-AF65-F5344CB8AC3E}">
        <p14:creationId xmlns:p14="http://schemas.microsoft.com/office/powerpoint/2010/main" val="231789924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a:themeElements>
    <a:clrScheme name="イオン">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イオン">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イオン">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248</TotalTime>
  <Words>683</Words>
  <Application>Microsoft Office PowerPoint</Application>
  <PresentationFormat>ワイド画面</PresentationFormat>
  <Paragraphs>79</Paragraphs>
  <Slides>12</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12</vt:i4>
      </vt:variant>
    </vt:vector>
  </HeadingPairs>
  <TitlesOfParts>
    <vt:vector size="16" baseType="lpstr">
      <vt:lpstr>HGSｺﾞｼｯｸE</vt:lpstr>
      <vt:lpstr>Century Gothic</vt:lpstr>
      <vt:lpstr>Wingdings 3</vt:lpstr>
      <vt:lpstr>イオン</vt:lpstr>
      <vt:lpstr>ポートフォリオ</vt:lpstr>
      <vt:lpstr>最終制作作品 </vt:lpstr>
      <vt:lpstr>デカヘッド　企画</vt:lpstr>
      <vt:lpstr>デカヘッド　当たり判定</vt:lpstr>
      <vt:lpstr>デカヘッド　カメラワーク</vt:lpstr>
      <vt:lpstr>デカヘッド　カメラワーク　</vt:lpstr>
      <vt:lpstr>デカヘッド　駆け引き</vt:lpstr>
      <vt:lpstr>デカヘッド　駆け引き</vt:lpstr>
      <vt:lpstr>デカヘッド　フレーム</vt:lpstr>
      <vt:lpstr>デカヘッド　その他</vt:lpstr>
      <vt:lpstr>制作実績1　2024年6月~8月(3か月)</vt:lpstr>
      <vt:lpstr>制作実績1　2023年11月~2月(3か月)</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ポートフォリオ</dc:title>
  <dc:creator>廣本　勝志</dc:creator>
  <cp:lastModifiedBy>勝志 廣本</cp:lastModifiedBy>
  <cp:revision>15</cp:revision>
  <dcterms:created xsi:type="dcterms:W3CDTF">2025-01-09T03:15:27Z</dcterms:created>
  <dcterms:modified xsi:type="dcterms:W3CDTF">2025-02-05T22:44:39Z</dcterms:modified>
</cp:coreProperties>
</file>